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notesMasterIdLst>
    <p:notesMasterId r:id="rId65"/>
  </p:notesMasterIdLst>
  <p:handoutMasterIdLst>
    <p:handoutMasterId r:id="rId66"/>
  </p:handoutMasterIdLst>
  <p:sldIdLst>
    <p:sldId id="319" r:id="rId6"/>
    <p:sldId id="371" r:id="rId7"/>
    <p:sldId id="320" r:id="rId8"/>
    <p:sldId id="321" r:id="rId9"/>
    <p:sldId id="322" r:id="rId10"/>
    <p:sldId id="323" r:id="rId11"/>
    <p:sldId id="388" r:id="rId12"/>
    <p:sldId id="390" r:id="rId13"/>
    <p:sldId id="333" r:id="rId14"/>
    <p:sldId id="334" r:id="rId15"/>
    <p:sldId id="373" r:id="rId16"/>
    <p:sldId id="338" r:id="rId17"/>
    <p:sldId id="335" r:id="rId18"/>
    <p:sldId id="336" r:id="rId19"/>
    <p:sldId id="337" r:id="rId20"/>
    <p:sldId id="340" r:id="rId21"/>
    <p:sldId id="387" r:id="rId22"/>
    <p:sldId id="324" r:id="rId23"/>
    <p:sldId id="325" r:id="rId24"/>
    <p:sldId id="326" r:id="rId25"/>
    <p:sldId id="327" r:id="rId26"/>
    <p:sldId id="328" r:id="rId27"/>
    <p:sldId id="372" r:id="rId28"/>
    <p:sldId id="332" r:id="rId29"/>
    <p:sldId id="389" r:id="rId30"/>
    <p:sldId id="330" r:id="rId31"/>
    <p:sldId id="331" r:id="rId32"/>
    <p:sldId id="383" r:id="rId33"/>
    <p:sldId id="374" r:id="rId34"/>
    <p:sldId id="379" r:id="rId35"/>
    <p:sldId id="380" r:id="rId36"/>
    <p:sldId id="376" r:id="rId37"/>
    <p:sldId id="377" r:id="rId38"/>
    <p:sldId id="378" r:id="rId39"/>
    <p:sldId id="381" r:id="rId40"/>
    <p:sldId id="382" r:id="rId41"/>
    <p:sldId id="391" r:id="rId42"/>
    <p:sldId id="341" r:id="rId43"/>
    <p:sldId id="386" r:id="rId44"/>
    <p:sldId id="342" r:id="rId45"/>
    <p:sldId id="343" r:id="rId46"/>
    <p:sldId id="344" r:id="rId47"/>
    <p:sldId id="345" r:id="rId48"/>
    <p:sldId id="385"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84" r:id="rId62"/>
    <p:sldId id="369" r:id="rId63"/>
    <p:sldId id="37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 id="4" name="Guest User" initials="GU"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6400" autoAdjust="0"/>
  </p:normalViewPr>
  <p:slideViewPr>
    <p:cSldViewPr snapToGrid="0">
      <p:cViewPr varScale="1">
        <p:scale>
          <a:sx n="92" d="100"/>
          <a:sy n="92" d="100"/>
        </p:scale>
        <p:origin x="1096" y="184"/>
      </p:cViewPr>
      <p:guideLst/>
    </p:cSldViewPr>
  </p:slideViewPr>
  <p:outlineViewPr>
    <p:cViewPr>
      <p:scale>
        <a:sx n="33" d="100"/>
        <a:sy n="33" d="100"/>
      </p:scale>
      <p:origin x="0" y="-32150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0-04-24T11:38:16.525" idx="1">
    <p:pos x="5567" y="955"/>
    <p:text>Change to:
1. Identify lifeline threatening conditions resulting g from trauma
   Blocked airway
   Severe bleedimg
   Low body temperature (clearer and breathing check should be done before everything else)
2. Apply . . . 
3. After triaging everyone, provide  . . .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2/25/24</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DD264-A426-1747-BB25-0AB644F856DA}" type="datetimeFigureOut">
              <a:rPr lang="en-US" smtClean="0"/>
              <a:t>2/25/24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42D37-0BB0-3547-B725-0C6626AF5701}" type="slidenum">
              <a:rPr lang="en-US" smtClean="0"/>
              <a:t>‹#›</a:t>
            </a:fld>
            <a:endParaRPr lang="en-US"/>
          </a:p>
        </p:txBody>
      </p:sp>
    </p:spTree>
    <p:extLst>
      <p:ext uri="{BB962C8B-B14F-4D97-AF65-F5344CB8AC3E}">
        <p14:creationId xmlns:p14="http://schemas.microsoft.com/office/powerpoint/2010/main" val="22689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2</a:t>
            </a:fld>
            <a:endParaRPr lang="en-US"/>
          </a:p>
        </p:txBody>
      </p:sp>
    </p:spTree>
    <p:extLst>
      <p:ext uri="{BB962C8B-B14F-4D97-AF65-F5344CB8AC3E}">
        <p14:creationId xmlns:p14="http://schemas.microsoft.com/office/powerpoint/2010/main" val="402076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used with Head to Toe in Unit 4</a:t>
            </a:r>
          </a:p>
        </p:txBody>
      </p:sp>
      <p:sp>
        <p:nvSpPr>
          <p:cNvPr id="4" name="Slide Number Placeholder 3"/>
          <p:cNvSpPr>
            <a:spLocks noGrp="1"/>
          </p:cNvSpPr>
          <p:nvPr>
            <p:ph type="sldNum" sz="quarter" idx="5"/>
          </p:nvPr>
        </p:nvSpPr>
        <p:spPr/>
        <p:txBody>
          <a:bodyPr/>
          <a:lstStyle/>
          <a:p>
            <a:fld id="{7DD42D37-0BB0-3547-B725-0C6626AF5701}" type="slidenum">
              <a:rPr lang="en-US" smtClean="0"/>
              <a:t>16</a:t>
            </a:fld>
            <a:endParaRPr lang="en-US"/>
          </a:p>
        </p:txBody>
      </p:sp>
    </p:spTree>
    <p:extLst>
      <p:ext uri="{BB962C8B-B14F-4D97-AF65-F5344CB8AC3E}">
        <p14:creationId xmlns:p14="http://schemas.microsoft.com/office/powerpoint/2010/main" val="2389930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image</a:t>
            </a:r>
          </a:p>
        </p:txBody>
      </p:sp>
      <p:sp>
        <p:nvSpPr>
          <p:cNvPr id="4" name="Slide Number Placeholder 3"/>
          <p:cNvSpPr>
            <a:spLocks noGrp="1"/>
          </p:cNvSpPr>
          <p:nvPr>
            <p:ph type="sldNum" sz="quarter" idx="5"/>
          </p:nvPr>
        </p:nvSpPr>
        <p:spPr/>
        <p:txBody>
          <a:bodyPr/>
          <a:lstStyle/>
          <a:p>
            <a:fld id="{7DD42D37-0BB0-3547-B725-0C6626AF5701}" type="slidenum">
              <a:rPr lang="en-US" smtClean="0"/>
              <a:t>18</a:t>
            </a:fld>
            <a:endParaRPr lang="en-US"/>
          </a:p>
        </p:txBody>
      </p:sp>
    </p:spTree>
    <p:extLst>
      <p:ext uri="{BB962C8B-B14F-4D97-AF65-F5344CB8AC3E}">
        <p14:creationId xmlns:p14="http://schemas.microsoft.com/office/powerpoint/2010/main" val="341634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Joyce –Make the chart more readable</a:t>
            </a:r>
          </a:p>
        </p:txBody>
      </p:sp>
      <p:sp>
        <p:nvSpPr>
          <p:cNvPr id="4" name="Slide Number Placeholder 3"/>
          <p:cNvSpPr>
            <a:spLocks noGrp="1"/>
          </p:cNvSpPr>
          <p:nvPr>
            <p:ph type="sldNum" sz="quarter" idx="5"/>
          </p:nvPr>
        </p:nvSpPr>
        <p:spPr/>
        <p:txBody>
          <a:bodyPr/>
          <a:lstStyle/>
          <a:p>
            <a:fld id="{7DD42D37-0BB0-3547-B725-0C6626AF5701}" type="slidenum">
              <a:rPr lang="en-US" smtClean="0"/>
              <a:t>19</a:t>
            </a:fld>
            <a:endParaRPr lang="en-US"/>
          </a:p>
        </p:txBody>
      </p:sp>
    </p:spTree>
    <p:extLst>
      <p:ext uri="{BB962C8B-B14F-4D97-AF65-F5344CB8AC3E}">
        <p14:creationId xmlns:p14="http://schemas.microsoft.com/office/powerpoint/2010/main" val="84321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image can we get rid of previous slide?</a:t>
            </a:r>
          </a:p>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20</a:t>
            </a:fld>
            <a:endParaRPr lang="en-US"/>
          </a:p>
        </p:txBody>
      </p:sp>
    </p:spTree>
    <p:extLst>
      <p:ext uri="{BB962C8B-B14F-4D97-AF65-F5344CB8AC3E}">
        <p14:creationId xmlns:p14="http://schemas.microsoft.com/office/powerpoint/2010/main" val="2083681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new image of types of bleeding</a:t>
            </a:r>
          </a:p>
        </p:txBody>
      </p:sp>
      <p:sp>
        <p:nvSpPr>
          <p:cNvPr id="4" name="Slide Number Placeholder 3"/>
          <p:cNvSpPr>
            <a:spLocks noGrp="1"/>
          </p:cNvSpPr>
          <p:nvPr>
            <p:ph type="sldNum" sz="quarter" idx="5"/>
          </p:nvPr>
        </p:nvSpPr>
        <p:spPr/>
        <p:txBody>
          <a:bodyPr/>
          <a:lstStyle/>
          <a:p>
            <a:fld id="{7DD42D37-0BB0-3547-B725-0C6626AF5701}" type="slidenum">
              <a:rPr lang="en-US" smtClean="0"/>
              <a:t>21</a:t>
            </a:fld>
            <a:endParaRPr lang="en-US"/>
          </a:p>
        </p:txBody>
      </p:sp>
    </p:spTree>
    <p:extLst>
      <p:ext uri="{BB962C8B-B14F-4D97-AF65-F5344CB8AC3E}">
        <p14:creationId xmlns:p14="http://schemas.microsoft.com/office/powerpoint/2010/main" val="270973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images - visual</a:t>
            </a:r>
          </a:p>
        </p:txBody>
      </p:sp>
      <p:sp>
        <p:nvSpPr>
          <p:cNvPr id="4" name="Slide Number Placeholder 3"/>
          <p:cNvSpPr>
            <a:spLocks noGrp="1"/>
          </p:cNvSpPr>
          <p:nvPr>
            <p:ph type="sldNum" sz="quarter" idx="5"/>
          </p:nvPr>
        </p:nvSpPr>
        <p:spPr/>
        <p:txBody>
          <a:bodyPr/>
          <a:lstStyle/>
          <a:p>
            <a:fld id="{7DD42D37-0BB0-3547-B725-0C6626AF5701}" type="slidenum">
              <a:rPr lang="en-US" smtClean="0"/>
              <a:t>22</a:t>
            </a:fld>
            <a:endParaRPr lang="en-US"/>
          </a:p>
        </p:txBody>
      </p:sp>
    </p:spTree>
    <p:extLst>
      <p:ext uri="{BB962C8B-B14F-4D97-AF65-F5344CB8AC3E}">
        <p14:creationId xmlns:p14="http://schemas.microsoft.com/office/powerpoint/2010/main" val="2922469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pPr>
            <a:r>
              <a:rPr lang="en-US" dirty="0"/>
              <a:t>Demo and practice: Place on injured limb above injury, Pull strap through buckle </a:t>
            </a:r>
          </a:p>
          <a:p>
            <a:pPr>
              <a:spcBef>
                <a:spcPts val="300"/>
              </a:spcBef>
            </a:pPr>
            <a:r>
              <a:rPr lang="en-US" dirty="0"/>
              <a:t>Twist rod until bleeding stops/slows , Secure the rod , If bleeding continues, place second tourniquet </a:t>
            </a:r>
          </a:p>
          <a:p>
            <a:pPr>
              <a:spcBef>
                <a:spcPts val="300"/>
              </a:spcBef>
            </a:pPr>
            <a:r>
              <a:rPr lang="en-US" dirty="0"/>
              <a:t>Leave in place until EMS takes over </a:t>
            </a:r>
          </a:p>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23</a:t>
            </a:fld>
            <a:endParaRPr lang="en-US"/>
          </a:p>
        </p:txBody>
      </p:sp>
    </p:spTree>
    <p:extLst>
      <p:ext uri="{BB962C8B-B14F-4D97-AF65-F5344CB8AC3E}">
        <p14:creationId xmlns:p14="http://schemas.microsoft.com/office/powerpoint/2010/main" val="96569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 cap refill. New image from a CERT class in El Paso</a:t>
            </a:r>
          </a:p>
        </p:txBody>
      </p:sp>
      <p:sp>
        <p:nvSpPr>
          <p:cNvPr id="4" name="Slide Number Placeholder 3"/>
          <p:cNvSpPr>
            <a:spLocks noGrp="1"/>
          </p:cNvSpPr>
          <p:nvPr>
            <p:ph type="sldNum" sz="quarter" idx="5"/>
          </p:nvPr>
        </p:nvSpPr>
        <p:spPr/>
        <p:txBody>
          <a:bodyPr/>
          <a:lstStyle/>
          <a:p>
            <a:fld id="{7DD42D37-0BB0-3547-B725-0C6626AF5701}" type="slidenum">
              <a:rPr lang="en-US" smtClean="0"/>
              <a:t>26</a:t>
            </a:fld>
            <a:endParaRPr lang="en-US"/>
          </a:p>
        </p:txBody>
      </p:sp>
    </p:spTree>
    <p:extLst>
      <p:ext uri="{BB962C8B-B14F-4D97-AF65-F5344CB8AC3E}">
        <p14:creationId xmlns:p14="http://schemas.microsoft.com/office/powerpoint/2010/main" val="736926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is bus triage video. 18 minutes</a:t>
            </a:r>
          </a:p>
        </p:txBody>
      </p:sp>
      <p:sp>
        <p:nvSpPr>
          <p:cNvPr id="4" name="Slide Number Placeholder 3"/>
          <p:cNvSpPr>
            <a:spLocks noGrp="1"/>
          </p:cNvSpPr>
          <p:nvPr>
            <p:ph type="sldNum" sz="quarter" idx="5"/>
          </p:nvPr>
        </p:nvSpPr>
        <p:spPr/>
        <p:txBody>
          <a:bodyPr/>
          <a:lstStyle/>
          <a:p>
            <a:fld id="{7DD42D37-0BB0-3547-B725-0C6626AF5701}" type="slidenum">
              <a:rPr lang="en-US" smtClean="0"/>
              <a:t>30</a:t>
            </a:fld>
            <a:endParaRPr lang="en-US"/>
          </a:p>
        </p:txBody>
      </p:sp>
    </p:spTree>
    <p:extLst>
      <p:ext uri="{BB962C8B-B14F-4D97-AF65-F5344CB8AC3E}">
        <p14:creationId xmlns:p14="http://schemas.microsoft.com/office/powerpoint/2010/main" val="1558621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31</a:t>
            </a:fld>
            <a:endParaRPr lang="en-US"/>
          </a:p>
        </p:txBody>
      </p:sp>
    </p:spTree>
    <p:extLst>
      <p:ext uri="{BB962C8B-B14F-4D97-AF65-F5344CB8AC3E}">
        <p14:creationId xmlns:p14="http://schemas.microsoft.com/office/powerpoint/2010/main" val="801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3</a:t>
            </a:fld>
            <a:endParaRPr lang="en-US"/>
          </a:p>
        </p:txBody>
      </p:sp>
    </p:spTree>
    <p:extLst>
      <p:ext uri="{BB962C8B-B14F-4D97-AF65-F5344CB8AC3E}">
        <p14:creationId xmlns:p14="http://schemas.microsoft.com/office/powerpoint/2010/main" val="340124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better picture – long skinny of crazy panic Humorous</a:t>
            </a:r>
          </a:p>
        </p:txBody>
      </p:sp>
      <p:sp>
        <p:nvSpPr>
          <p:cNvPr id="4" name="Slide Number Placeholder 3"/>
          <p:cNvSpPr>
            <a:spLocks noGrp="1"/>
          </p:cNvSpPr>
          <p:nvPr>
            <p:ph type="sldNum" sz="quarter" idx="5"/>
          </p:nvPr>
        </p:nvSpPr>
        <p:spPr/>
        <p:txBody>
          <a:bodyPr/>
          <a:lstStyle/>
          <a:p>
            <a:fld id="{7DD42D37-0BB0-3547-B725-0C6626AF5701}" type="slidenum">
              <a:rPr lang="en-US" smtClean="0"/>
              <a:t>35</a:t>
            </a:fld>
            <a:endParaRPr lang="en-US"/>
          </a:p>
        </p:txBody>
      </p:sp>
    </p:spTree>
    <p:extLst>
      <p:ext uri="{BB962C8B-B14F-4D97-AF65-F5344CB8AC3E}">
        <p14:creationId xmlns:p14="http://schemas.microsoft.com/office/powerpoint/2010/main" val="3343760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an image</a:t>
            </a:r>
          </a:p>
        </p:txBody>
      </p:sp>
      <p:sp>
        <p:nvSpPr>
          <p:cNvPr id="4" name="Slide Number Placeholder 3"/>
          <p:cNvSpPr>
            <a:spLocks noGrp="1"/>
          </p:cNvSpPr>
          <p:nvPr>
            <p:ph type="sldNum" sz="quarter" idx="5"/>
          </p:nvPr>
        </p:nvSpPr>
        <p:spPr/>
        <p:txBody>
          <a:bodyPr/>
          <a:lstStyle/>
          <a:p>
            <a:fld id="{7DD42D37-0BB0-3547-B725-0C6626AF5701}" type="slidenum">
              <a:rPr lang="en-US" smtClean="0"/>
              <a:t>38</a:t>
            </a:fld>
            <a:endParaRPr lang="en-US"/>
          </a:p>
        </p:txBody>
      </p:sp>
    </p:spTree>
    <p:extLst>
      <p:ext uri="{BB962C8B-B14F-4D97-AF65-F5344CB8AC3E}">
        <p14:creationId xmlns:p14="http://schemas.microsoft.com/office/powerpoint/2010/main" val="1372047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Dos and Don’ts were removed.  Put back in?</a:t>
            </a:r>
          </a:p>
        </p:txBody>
      </p:sp>
      <p:sp>
        <p:nvSpPr>
          <p:cNvPr id="4" name="Slide Number Placeholder 3"/>
          <p:cNvSpPr>
            <a:spLocks noGrp="1"/>
          </p:cNvSpPr>
          <p:nvPr>
            <p:ph type="sldNum" sz="quarter" idx="5"/>
          </p:nvPr>
        </p:nvSpPr>
        <p:spPr/>
        <p:txBody>
          <a:bodyPr/>
          <a:lstStyle/>
          <a:p>
            <a:fld id="{7DD42D37-0BB0-3547-B725-0C6626AF5701}" type="slidenum">
              <a:rPr lang="en-US" smtClean="0"/>
              <a:t>40</a:t>
            </a:fld>
            <a:endParaRPr lang="en-US"/>
          </a:p>
        </p:txBody>
      </p:sp>
    </p:spTree>
    <p:extLst>
      <p:ext uri="{BB962C8B-B14F-4D97-AF65-F5344CB8AC3E}">
        <p14:creationId xmlns:p14="http://schemas.microsoft.com/office/powerpoint/2010/main" val="1268738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added this one back in because of fires in CA</a:t>
            </a:r>
          </a:p>
        </p:txBody>
      </p:sp>
      <p:sp>
        <p:nvSpPr>
          <p:cNvPr id="4" name="Slide Number Placeholder 3"/>
          <p:cNvSpPr>
            <a:spLocks noGrp="1"/>
          </p:cNvSpPr>
          <p:nvPr>
            <p:ph type="sldNum" sz="quarter" idx="5"/>
          </p:nvPr>
        </p:nvSpPr>
        <p:spPr/>
        <p:txBody>
          <a:bodyPr/>
          <a:lstStyle/>
          <a:p>
            <a:fld id="{7DD42D37-0BB0-3547-B725-0C6626AF5701}" type="slidenum">
              <a:rPr lang="en-US" smtClean="0"/>
              <a:t>44</a:t>
            </a:fld>
            <a:endParaRPr lang="en-US"/>
          </a:p>
        </p:txBody>
      </p:sp>
    </p:spTree>
    <p:extLst>
      <p:ext uri="{BB962C8B-B14F-4D97-AF65-F5344CB8AC3E}">
        <p14:creationId xmlns:p14="http://schemas.microsoft.com/office/powerpoint/2010/main" val="4145735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47</a:t>
            </a:fld>
            <a:endParaRPr lang="en-US"/>
          </a:p>
        </p:txBody>
      </p:sp>
    </p:spTree>
    <p:extLst>
      <p:ext uri="{BB962C8B-B14F-4D97-AF65-F5344CB8AC3E}">
        <p14:creationId xmlns:p14="http://schemas.microsoft.com/office/powerpoint/2010/main" val="212865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In pairs class practices putting on a split and sling for lower arm factice, immobilizing both the wrist and elbow. If time can try ankle or lower leg</a:t>
            </a:r>
          </a:p>
        </p:txBody>
      </p:sp>
      <p:sp>
        <p:nvSpPr>
          <p:cNvPr id="4" name="Slide Number Placeholder 3"/>
          <p:cNvSpPr>
            <a:spLocks noGrp="1"/>
          </p:cNvSpPr>
          <p:nvPr>
            <p:ph type="sldNum" sz="quarter" idx="5"/>
          </p:nvPr>
        </p:nvSpPr>
        <p:spPr/>
        <p:txBody>
          <a:bodyPr/>
          <a:lstStyle/>
          <a:p>
            <a:fld id="{7DD42D37-0BB0-3547-B725-0C6626AF5701}" type="slidenum">
              <a:rPr lang="en-US" smtClean="0"/>
              <a:t>57</a:t>
            </a:fld>
            <a:endParaRPr lang="en-US"/>
          </a:p>
        </p:txBody>
      </p:sp>
    </p:spTree>
    <p:extLst>
      <p:ext uri="{BB962C8B-B14F-4D97-AF65-F5344CB8AC3E}">
        <p14:creationId xmlns:p14="http://schemas.microsoft.com/office/powerpoint/2010/main" val="312053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5</a:t>
            </a:fld>
            <a:endParaRPr lang="en-US"/>
          </a:p>
        </p:txBody>
      </p:sp>
    </p:spTree>
    <p:extLst>
      <p:ext uri="{BB962C8B-B14F-4D97-AF65-F5344CB8AC3E}">
        <p14:creationId xmlns:p14="http://schemas.microsoft.com/office/powerpoint/2010/main" val="298840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6</a:t>
            </a:fld>
            <a:endParaRPr lang="en-US"/>
          </a:p>
        </p:txBody>
      </p:sp>
    </p:spTree>
    <p:extLst>
      <p:ext uri="{BB962C8B-B14F-4D97-AF65-F5344CB8AC3E}">
        <p14:creationId xmlns:p14="http://schemas.microsoft.com/office/powerpoint/2010/main" val="353589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10</a:t>
            </a:fld>
            <a:endParaRPr lang="en-US"/>
          </a:p>
        </p:txBody>
      </p:sp>
    </p:spTree>
    <p:extLst>
      <p:ext uri="{BB962C8B-B14F-4D97-AF65-F5344CB8AC3E}">
        <p14:creationId xmlns:p14="http://schemas.microsoft.com/office/powerpoint/2010/main" val="349864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12</a:t>
            </a:fld>
            <a:endParaRPr lang="en-US"/>
          </a:p>
        </p:txBody>
      </p:sp>
    </p:spTree>
    <p:extLst>
      <p:ext uri="{BB962C8B-B14F-4D97-AF65-F5344CB8AC3E}">
        <p14:creationId xmlns:p14="http://schemas.microsoft.com/office/powerpoint/2010/main" val="344663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13</a:t>
            </a:fld>
            <a:endParaRPr lang="en-US"/>
          </a:p>
        </p:txBody>
      </p:sp>
    </p:spTree>
    <p:extLst>
      <p:ext uri="{BB962C8B-B14F-4D97-AF65-F5344CB8AC3E}">
        <p14:creationId xmlns:p14="http://schemas.microsoft.com/office/powerpoint/2010/main" val="3613247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D42D37-0BB0-3547-B725-0C6626AF5701}" type="slidenum">
              <a:rPr lang="en-US" smtClean="0"/>
              <a:t>14</a:t>
            </a:fld>
            <a:endParaRPr lang="en-US"/>
          </a:p>
        </p:txBody>
      </p:sp>
    </p:spTree>
    <p:extLst>
      <p:ext uri="{BB962C8B-B14F-4D97-AF65-F5344CB8AC3E}">
        <p14:creationId xmlns:p14="http://schemas.microsoft.com/office/powerpoint/2010/main" val="120164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Of recovery position (practice again during Head 2 Toe)</a:t>
            </a:r>
          </a:p>
          <a:p>
            <a:r>
              <a:rPr lang="en-US" dirty="0"/>
              <a:t>Maybe just use the image instead of the words</a:t>
            </a:r>
          </a:p>
        </p:txBody>
      </p:sp>
      <p:sp>
        <p:nvSpPr>
          <p:cNvPr id="4" name="Slide Number Placeholder 3"/>
          <p:cNvSpPr>
            <a:spLocks noGrp="1"/>
          </p:cNvSpPr>
          <p:nvPr>
            <p:ph type="sldNum" sz="quarter" idx="5"/>
          </p:nvPr>
        </p:nvSpPr>
        <p:spPr/>
        <p:txBody>
          <a:bodyPr/>
          <a:lstStyle/>
          <a:p>
            <a:fld id="{7DD42D37-0BB0-3547-B725-0C6626AF5701}" type="slidenum">
              <a:rPr lang="en-US" smtClean="0"/>
              <a:t>15</a:t>
            </a:fld>
            <a:endParaRPr lang="en-US"/>
          </a:p>
        </p:txBody>
      </p:sp>
    </p:spTree>
    <p:extLst>
      <p:ext uri="{BB962C8B-B14F-4D97-AF65-F5344CB8AC3E}">
        <p14:creationId xmlns:p14="http://schemas.microsoft.com/office/powerpoint/2010/main" val="3050690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38DDE6-B4A7-0541-90DA-8FC7EEF0F91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83A92967-FF1D-F449-95B6-E31F83596F28}"/>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4E358483-0701-4610-B7F8-1CDC93B7D0E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FA9AEBB-8891-A342-9D8E-FDE1EF163A4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E60EF1FA-DB3B-394B-94CA-7630D7D905AA}"/>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881DF7E-501B-4BCA-95FE-16FA92C066C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779B46-53E1-5149-8E8C-35E83EBC25F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a:extLst>
              <a:ext uri="{FF2B5EF4-FFF2-40B4-BE49-F238E27FC236}">
                <a16:creationId xmlns:a16="http://schemas.microsoft.com/office/drawing/2014/main" id="{EA77D519-0397-B742-A4B4-77644D4D38FF}"/>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F98828DD-31C9-4C41-AB97-0D5A474AF7B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7438"/>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chemeClr val="tx1"/>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8" name="Picture 7">
            <a:extLst>
              <a:ext uri="{FF2B5EF4-FFF2-40B4-BE49-F238E27FC236}">
                <a16:creationId xmlns:a16="http://schemas.microsoft.com/office/drawing/2014/main" id="{EE3A36DD-A726-485F-AAB8-E1585FEB3ECF}"/>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E6045C-87BC-BD47-A7E5-238F848CD41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0510A0E6-7D1E-7B42-BEC3-3FF68A7F1FAC}"/>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Title 1">
            <a:extLst>
              <a:ext uri="{FF2B5EF4-FFF2-40B4-BE49-F238E27FC236}">
                <a16:creationId xmlns:a16="http://schemas.microsoft.com/office/drawing/2014/main" id="{59D7A079-868D-412D-A425-F18877D98100}"/>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D0A2C3-9207-0747-9486-E6260DD213C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DE212CCB-DF73-D741-AB07-0D090D0B133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Title 1">
            <a:extLst>
              <a:ext uri="{FF2B5EF4-FFF2-40B4-BE49-F238E27FC236}">
                <a16:creationId xmlns:a16="http://schemas.microsoft.com/office/drawing/2014/main" id="{7B1E1DDB-163D-4DCC-ACF2-C3B8BB4FC6C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BA02859-13E6-5A4B-A1A2-D207A1E10F30}"/>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AE50D9DF-B7B2-8B45-8028-6376AD17322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2298109F-D8F3-4DD1-88F2-60D8CD29CB75}"/>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74E5C-7F33-744D-828A-63B468ED77E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6D28D238-310A-B241-A7E7-152CB9E9AC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B3CC7C-8AC3-B84B-9BE9-3392D349F1B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11ED5D84-B877-A943-8C87-5B77A44AF1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chemeClr val="tx1"/>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6A5303-72BF-2E4F-A2AE-19DB2789850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 name="Picture 19">
            <a:extLst>
              <a:ext uri="{FF2B5EF4-FFF2-40B4-BE49-F238E27FC236}">
                <a16:creationId xmlns:a16="http://schemas.microsoft.com/office/drawing/2014/main" id="{F75180F7-F67E-2A4A-956D-AEF140B545A2}"/>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AE9D370-B5BD-4A01-BD93-E3AF2518AE4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2/25/24</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2/25/24</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2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5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0.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60549-FE62-45D2-BF9D-6447DCB494C5}"/>
              </a:ext>
            </a:extLst>
          </p:cNvPr>
          <p:cNvSpPr>
            <a:spLocks noGrp="1"/>
          </p:cNvSpPr>
          <p:nvPr>
            <p:ph type="title" idx="4294967295"/>
          </p:nvPr>
        </p:nvSpPr>
        <p:spPr>
          <a:xfrm>
            <a:off x="-10274" y="2168668"/>
            <a:ext cx="9164548"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3: Disaster Medical Operations - Part 1</a:t>
            </a:r>
          </a:p>
        </p:txBody>
      </p:sp>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a:xfrm>
            <a:off x="1407559" y="1654567"/>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1723932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p:txBody>
          <a:bodyPr>
            <a:normAutofit fontScale="90000"/>
          </a:bodyPr>
          <a:lstStyle/>
          <a:p>
            <a:r>
              <a:rPr lang="en-US" dirty="0"/>
              <a:t>Open vs. Obstructed Airway</a:t>
            </a:r>
          </a:p>
        </p:txBody>
      </p:sp>
      <p:pic>
        <p:nvPicPr>
          <p:cNvPr id="7" name="Picture 6" descr="Diagram depicting a head of a conscious patient with an open airway, and the head of an unconscious patient with an airway obstructed by his or her tongue. ">
            <a:extLst>
              <a:ext uri="{FF2B5EF4-FFF2-40B4-BE49-F238E27FC236}">
                <a16:creationId xmlns:a16="http://schemas.microsoft.com/office/drawing/2014/main" id="{02028513-FFEA-49F2-9B9E-16E5197B1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893" y="1601718"/>
            <a:ext cx="3642213" cy="4520629"/>
          </a:xfrm>
          <a:prstGeom prst="rect">
            <a:avLst/>
          </a:prstGeom>
        </p:spPr>
      </p:pic>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r>
              <a:rPr lang="en-US" dirty="0"/>
              <a:t>PM 3-6</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r>
              <a:rPr lang="en-US" dirty="0"/>
              <a:t>3-15</a:t>
            </a:r>
          </a:p>
        </p:txBody>
      </p:sp>
    </p:spTree>
    <p:extLst>
      <p:ext uri="{BB962C8B-B14F-4D97-AF65-F5344CB8AC3E}">
        <p14:creationId xmlns:p14="http://schemas.microsoft.com/office/powerpoint/2010/main" val="130235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5BD87-EC0B-F543-A7A5-7CAF202C5047}"/>
              </a:ext>
            </a:extLst>
          </p:cNvPr>
          <p:cNvSpPr>
            <a:spLocks noGrp="1"/>
          </p:cNvSpPr>
          <p:nvPr>
            <p:ph type="title"/>
          </p:nvPr>
        </p:nvSpPr>
        <p:spPr/>
        <p:txBody>
          <a:bodyPr/>
          <a:lstStyle/>
          <a:p>
            <a:r>
              <a:rPr lang="en-US" dirty="0"/>
              <a:t>Head Tilt / Chin Lift</a:t>
            </a:r>
          </a:p>
        </p:txBody>
      </p:sp>
      <p:sp>
        <p:nvSpPr>
          <p:cNvPr id="4" name="Text Placeholder 3">
            <a:extLst>
              <a:ext uri="{FF2B5EF4-FFF2-40B4-BE49-F238E27FC236}">
                <a16:creationId xmlns:a16="http://schemas.microsoft.com/office/drawing/2014/main" id="{B8F03052-1912-1E4F-A425-ACCF465B652A}"/>
              </a:ext>
            </a:extLst>
          </p:cNvPr>
          <p:cNvSpPr>
            <a:spLocks noGrp="1"/>
          </p:cNvSpPr>
          <p:nvPr>
            <p:ph type="body" sz="quarter" idx="10"/>
          </p:nvPr>
        </p:nvSpPr>
        <p:spPr>
          <a:xfrm>
            <a:off x="1429788" y="6385716"/>
            <a:ext cx="4419600" cy="303212"/>
          </a:xfrm>
        </p:spPr>
        <p:txBody>
          <a:bodyPr/>
          <a:lstStyle/>
          <a:p>
            <a:endParaRPr lang="en-US" dirty="0"/>
          </a:p>
        </p:txBody>
      </p:sp>
      <p:sp>
        <p:nvSpPr>
          <p:cNvPr id="5" name="Text Placeholder 4">
            <a:extLst>
              <a:ext uri="{FF2B5EF4-FFF2-40B4-BE49-F238E27FC236}">
                <a16:creationId xmlns:a16="http://schemas.microsoft.com/office/drawing/2014/main" id="{845B379E-47C5-BC46-AB10-1AF63FD72ED5}"/>
              </a:ext>
            </a:extLst>
          </p:cNvPr>
          <p:cNvSpPr>
            <a:spLocks noGrp="1"/>
          </p:cNvSpPr>
          <p:nvPr>
            <p:ph type="body" sz="quarter" idx="11"/>
          </p:nvPr>
        </p:nvSpPr>
        <p:spPr/>
        <p:txBody>
          <a:bodyPr/>
          <a:lstStyle/>
          <a:p>
            <a:endParaRPr lang="en-US"/>
          </a:p>
        </p:txBody>
      </p:sp>
      <p:pic>
        <p:nvPicPr>
          <p:cNvPr id="7" name="Picture 5" descr="OpenAirway">
            <a:extLst>
              <a:ext uri="{FF2B5EF4-FFF2-40B4-BE49-F238E27FC236}">
                <a16:creationId xmlns:a16="http://schemas.microsoft.com/office/drawing/2014/main" id="{74AEA590-FE9E-154B-A297-0DA51916F0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0138" y="1568450"/>
            <a:ext cx="4419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14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p:txBody>
          <a:bodyPr/>
          <a:lstStyle/>
          <a:p>
            <a:r>
              <a:rPr lang="en-US" dirty="0"/>
              <a:t>Jaw-thrust Maneuver</a:t>
            </a:r>
          </a:p>
        </p:txBody>
      </p:sp>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buClr>
                <a:srgbClr val="448431"/>
              </a:buClr>
              <a:buFont typeface="+mj-lt"/>
              <a:buAutoNum type="arabicPeriod"/>
            </a:pPr>
            <a:r>
              <a:rPr lang="en-US" dirty="0"/>
              <a:t>Kneel above the patient’s head</a:t>
            </a:r>
          </a:p>
          <a:p>
            <a:pPr marL="514350" indent="-514350">
              <a:spcBef>
                <a:spcPts val="400"/>
              </a:spcBef>
              <a:buClr>
                <a:srgbClr val="448431"/>
              </a:buClr>
              <a:buFont typeface="+mj-lt"/>
              <a:buAutoNum type="arabicPeriod"/>
            </a:pPr>
            <a:r>
              <a:rPr lang="en-US" dirty="0"/>
              <a:t>Put one hand on each side of the patient’s head with the thumbs near the corners of the mouth pointed toward the chin, using the elbows for support</a:t>
            </a:r>
          </a:p>
          <a:p>
            <a:pPr marL="514350" indent="-514350">
              <a:spcBef>
                <a:spcPts val="400"/>
              </a:spcBef>
              <a:buClr>
                <a:srgbClr val="448431"/>
              </a:buClr>
              <a:buFont typeface="+mj-lt"/>
              <a:buAutoNum type="arabicPeriod"/>
            </a:pPr>
            <a:r>
              <a:rPr lang="en-US" dirty="0"/>
              <a:t>Slide the fingers into position under the angles of the patient’s jawbone without moving the head or neck</a:t>
            </a:r>
          </a:p>
          <a:p>
            <a:pPr marL="514350" indent="-514350">
              <a:spcBef>
                <a:spcPts val="400"/>
              </a:spcBef>
              <a:buClr>
                <a:srgbClr val="448431"/>
              </a:buClr>
              <a:buFont typeface="+mj-lt"/>
              <a:buAutoNum type="arabicPeriod"/>
            </a:pPr>
            <a:r>
              <a:rPr lang="en-US" dirty="0"/>
              <a:t>Thrust the jaw upward without moving the head or neck to lift the jaw and open the airway </a:t>
            </a:r>
          </a:p>
          <a:p>
            <a:pPr marL="514350" indent="-514350">
              <a:buFont typeface="+mj-lt"/>
              <a:buAutoNum type="arabicPeriod"/>
            </a:pPr>
            <a:endParaRPr lang="en-US" dirty="0"/>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r>
              <a:rPr lang="en-US" dirty="0"/>
              <a:t>3-19</a:t>
            </a:r>
          </a:p>
        </p:txBody>
      </p:sp>
    </p:spTree>
    <p:extLst>
      <p:ext uri="{BB962C8B-B14F-4D97-AF65-F5344CB8AC3E}">
        <p14:creationId xmlns:p14="http://schemas.microsoft.com/office/powerpoint/2010/main" val="2916272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p:txBody>
          <a:bodyPr>
            <a:normAutofit fontScale="90000"/>
          </a:bodyPr>
          <a:lstStyle/>
          <a:p>
            <a:r>
              <a:rPr lang="en-US" dirty="0"/>
              <a:t>Positioning a Conscious Patient</a:t>
            </a:r>
          </a:p>
        </p:txBody>
      </p:sp>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r>
              <a:rPr lang="en-US" b="1" dirty="0"/>
              <a:t>When sitting on a </a:t>
            </a:r>
            <a:r>
              <a:rPr lang="en-US" b="1"/>
              <a:t>raised platform </a:t>
            </a:r>
            <a:r>
              <a:rPr lang="en-US"/>
              <a:t>(</a:t>
            </a:r>
            <a:r>
              <a:rPr lang="en-US" dirty="0"/>
              <a:t>e.g., chair, bench): Legs shoulder width apart, elbows or hands on knees, and leaning slightly forward </a:t>
            </a:r>
          </a:p>
          <a:p>
            <a:r>
              <a:rPr lang="en-US" b="1" dirty="0"/>
              <a:t>When standing: </a:t>
            </a:r>
            <a:r>
              <a:rPr lang="en-US" dirty="0"/>
              <a:t>Legs shoulder width apart, hands on knees arms straight, and leaning forward with flat back </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r>
              <a:rPr lang="en-US" dirty="0"/>
              <a:t>PM 3-6</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r>
              <a:rPr lang="en-US" dirty="0"/>
              <a:t>3-16</a:t>
            </a:r>
          </a:p>
        </p:txBody>
      </p:sp>
    </p:spTree>
    <p:extLst>
      <p:ext uri="{BB962C8B-B14F-4D97-AF65-F5344CB8AC3E}">
        <p14:creationId xmlns:p14="http://schemas.microsoft.com/office/powerpoint/2010/main" val="10853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p:txBody>
          <a:bodyPr>
            <a:normAutofit fontScale="90000"/>
          </a:bodyPr>
          <a:lstStyle/>
          <a:p>
            <a:r>
              <a:rPr lang="en-US" dirty="0"/>
              <a:t>Positioning an Unconscious Patient</a:t>
            </a:r>
          </a:p>
        </p:txBody>
      </p:sp>
      <p:pic>
        <p:nvPicPr>
          <p:cNvPr id="6" name="Picture 5" descr="Flow diagram depicting the process for positioning an unconscious patient. If the injured person is breathing, move the injured person into the recovery position. If the injured person is not breathing and you know CPR, remove obstructions and perform CPR. If the injured person is not breathing and you do not know CPR, move the injured person into the recovery position. ">
            <a:extLst>
              <a:ext uri="{FF2B5EF4-FFF2-40B4-BE49-F238E27FC236}">
                <a16:creationId xmlns:a16="http://schemas.microsoft.com/office/drawing/2014/main" id="{2FAB4220-9A7D-4EEF-B56A-BAE18C6A5C2E}"/>
              </a:ext>
            </a:extLst>
          </p:cNvPr>
          <p:cNvPicPr>
            <a:picLocks noChangeAspect="1"/>
          </p:cNvPicPr>
          <p:nvPr/>
        </p:nvPicPr>
        <p:blipFill>
          <a:blip r:embed="rId3"/>
          <a:stretch>
            <a:fillRect/>
          </a:stretch>
        </p:blipFill>
        <p:spPr>
          <a:xfrm>
            <a:off x="1598956" y="2003536"/>
            <a:ext cx="5806850" cy="3387552"/>
          </a:xfrm>
          <a:prstGeom prst="rect">
            <a:avLst/>
          </a:prstGeom>
        </p:spPr>
      </p:pic>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r>
              <a:rPr lang="en-US" dirty="0"/>
              <a:t>3-17</a:t>
            </a:r>
          </a:p>
        </p:txBody>
      </p:sp>
    </p:spTree>
    <p:extLst>
      <p:ext uri="{BB962C8B-B14F-4D97-AF65-F5344CB8AC3E}">
        <p14:creationId xmlns:p14="http://schemas.microsoft.com/office/powerpoint/2010/main" val="356854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p:txBody>
          <a:bodyPr/>
          <a:lstStyle/>
          <a:p>
            <a:r>
              <a:rPr lang="en-US" dirty="0"/>
              <a:t>Recovery Position</a:t>
            </a:r>
          </a:p>
        </p:txBody>
      </p:sp>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pPr>
              <a:buClr>
                <a:srgbClr val="448431"/>
              </a:buClr>
            </a:pPr>
            <a:r>
              <a:rPr lang="en-US" b="1" dirty="0"/>
              <a:t>Body: </a:t>
            </a:r>
            <a:r>
              <a:rPr lang="en-US" dirty="0"/>
              <a:t>Laid on its side</a:t>
            </a:r>
          </a:p>
          <a:p>
            <a:pPr>
              <a:buClr>
                <a:srgbClr val="448431"/>
              </a:buClr>
            </a:pPr>
            <a:r>
              <a:rPr lang="en-US" b="1" dirty="0"/>
              <a:t>Bottom Arm: </a:t>
            </a:r>
            <a:r>
              <a:rPr lang="en-US" dirty="0"/>
              <a:t>Reached outward</a:t>
            </a:r>
          </a:p>
          <a:p>
            <a:pPr>
              <a:buClr>
                <a:srgbClr val="448431"/>
              </a:buClr>
            </a:pPr>
            <a:r>
              <a:rPr lang="en-US" b="1" dirty="0"/>
              <a:t>Top Arm: </a:t>
            </a:r>
            <a:r>
              <a:rPr lang="en-US" dirty="0"/>
              <a:t>Rest hand on bicep of bottom arm</a:t>
            </a:r>
          </a:p>
          <a:p>
            <a:pPr>
              <a:buClr>
                <a:srgbClr val="448431"/>
              </a:buClr>
            </a:pPr>
            <a:r>
              <a:rPr lang="en-US" b="1" dirty="0"/>
              <a:t>Head: </a:t>
            </a:r>
            <a:r>
              <a:rPr lang="en-US" dirty="0"/>
              <a:t>Rest on hand</a:t>
            </a:r>
          </a:p>
          <a:p>
            <a:pPr>
              <a:buClr>
                <a:srgbClr val="448431"/>
              </a:buClr>
            </a:pPr>
            <a:r>
              <a:rPr lang="en-US" b="1" dirty="0"/>
              <a:t>Legs: </a:t>
            </a:r>
            <a:r>
              <a:rPr lang="en-US" dirty="0"/>
              <a:t>Bent slightly </a:t>
            </a:r>
          </a:p>
          <a:p>
            <a:pPr>
              <a:buClr>
                <a:srgbClr val="448431"/>
              </a:buClr>
            </a:pPr>
            <a:r>
              <a:rPr lang="en-US" b="1" dirty="0"/>
              <a:t>Chin: </a:t>
            </a:r>
            <a:r>
              <a:rPr lang="en-US" dirty="0"/>
              <a:t>Raised forward</a:t>
            </a:r>
          </a:p>
          <a:p>
            <a:pPr>
              <a:buClr>
                <a:srgbClr val="448431"/>
              </a:buClr>
            </a:pPr>
            <a:r>
              <a:rPr lang="en-US" b="1" dirty="0"/>
              <a:t>Mouth: </a:t>
            </a:r>
            <a:r>
              <a:rPr lang="en-US" dirty="0"/>
              <a:t>Pointed downward</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r>
              <a:rPr lang="en-US" dirty="0"/>
              <a:t>3-18</a:t>
            </a:r>
          </a:p>
        </p:txBody>
      </p:sp>
      <p:pic>
        <p:nvPicPr>
          <p:cNvPr id="7" name="Picture 6">
            <a:extLst>
              <a:ext uri="{FF2B5EF4-FFF2-40B4-BE49-F238E27FC236}">
                <a16:creationId xmlns:a16="http://schemas.microsoft.com/office/drawing/2014/main" id="{79743FE9-D7FD-D544-A73F-BA751D6C0FDE}"/>
              </a:ext>
            </a:extLst>
          </p:cNvPr>
          <p:cNvPicPr>
            <a:picLocks noChangeAspect="1"/>
          </p:cNvPicPr>
          <p:nvPr/>
        </p:nvPicPr>
        <p:blipFill rotWithShape="1">
          <a:blip r:embed="rId3"/>
          <a:srcRect t="10636"/>
          <a:stretch/>
        </p:blipFill>
        <p:spPr>
          <a:xfrm>
            <a:off x="4905632" y="2995413"/>
            <a:ext cx="3905802" cy="2795007"/>
          </a:xfrm>
          <a:prstGeom prst="rect">
            <a:avLst/>
          </a:prstGeom>
        </p:spPr>
      </p:pic>
    </p:spTree>
    <p:extLst>
      <p:ext uri="{BB962C8B-B14F-4D97-AF65-F5344CB8AC3E}">
        <p14:creationId xmlns:p14="http://schemas.microsoft.com/office/powerpoint/2010/main" val="2125103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p:txBody>
          <a:bodyPr/>
          <a:lstStyle/>
          <a:p>
            <a:r>
              <a:rPr lang="en-US" dirty="0"/>
              <a:t>Exercise 3.2</a:t>
            </a:r>
          </a:p>
        </p:txBody>
      </p:sp>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r>
              <a:rPr lang="en-US" dirty="0"/>
              <a:t>Break into pairs and have one person play the rescuer and one person play the patient </a:t>
            </a:r>
          </a:p>
          <a:p>
            <a:r>
              <a:rPr lang="en-US" dirty="0"/>
              <a:t>Assume that the unconscious injured individual is breathing </a:t>
            </a:r>
          </a:p>
          <a:p>
            <a:r>
              <a:rPr lang="en-US" dirty="0"/>
              <a:t>Place them into the recovery position using the technique you just learned </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r>
              <a:rPr lang="en-US" dirty="0"/>
              <a:t>PM 3-8</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r>
              <a:rPr lang="en-US" dirty="0"/>
              <a:t>3-20</a:t>
            </a:r>
          </a:p>
        </p:txBody>
      </p:sp>
    </p:spTree>
    <p:extLst>
      <p:ext uri="{BB962C8B-B14F-4D97-AF65-F5344CB8AC3E}">
        <p14:creationId xmlns:p14="http://schemas.microsoft.com/office/powerpoint/2010/main" val="1738949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11DED2-7E96-DF85-44B3-B78BD572A554}"/>
              </a:ext>
            </a:extLst>
          </p:cNvPr>
          <p:cNvSpPr>
            <a:spLocks noGrp="1"/>
          </p:cNvSpPr>
          <p:nvPr>
            <p:ph idx="1"/>
          </p:nvPr>
        </p:nvSpPr>
        <p:spPr/>
        <p:txBody>
          <a:bodyPr>
            <a:normAutofit/>
          </a:bodyPr>
          <a:lstStyle/>
          <a:p>
            <a:pPr algn="ctr"/>
            <a:endParaRPr lang="en-US" sz="5400" b="1" dirty="0"/>
          </a:p>
          <a:p>
            <a:pPr algn="ctr"/>
            <a:r>
              <a:rPr lang="en-US" sz="5400" b="1" dirty="0"/>
              <a:t>30 – </a:t>
            </a:r>
            <a:r>
              <a:rPr lang="en-US" sz="5400" b="1" dirty="0">
                <a:solidFill>
                  <a:srgbClr val="FF0000"/>
                </a:solidFill>
              </a:rPr>
              <a:t>2</a:t>
            </a:r>
            <a:r>
              <a:rPr lang="en-US" sz="5400" b="1" dirty="0"/>
              <a:t> – Can Do!</a:t>
            </a:r>
          </a:p>
          <a:p>
            <a:pPr algn="ctr"/>
            <a:endParaRPr lang="en-US" sz="2000" b="1" dirty="0"/>
          </a:p>
        </p:txBody>
      </p:sp>
      <p:sp>
        <p:nvSpPr>
          <p:cNvPr id="3" name="Title 2">
            <a:extLst>
              <a:ext uri="{FF2B5EF4-FFF2-40B4-BE49-F238E27FC236}">
                <a16:creationId xmlns:a16="http://schemas.microsoft.com/office/drawing/2014/main" id="{F5D1710F-E8A1-6C47-70EF-60B46756E27C}"/>
              </a:ext>
            </a:extLst>
          </p:cNvPr>
          <p:cNvSpPr>
            <a:spLocks noGrp="1"/>
          </p:cNvSpPr>
          <p:nvPr>
            <p:ph type="title"/>
          </p:nvPr>
        </p:nvSpPr>
        <p:spPr/>
        <p:txBody>
          <a:bodyPr/>
          <a:lstStyle/>
          <a:p>
            <a:r>
              <a:rPr lang="en-US" dirty="0"/>
              <a:t>Remember This!</a:t>
            </a:r>
          </a:p>
        </p:txBody>
      </p:sp>
      <p:sp>
        <p:nvSpPr>
          <p:cNvPr id="4" name="Text Placeholder 3">
            <a:extLst>
              <a:ext uri="{FF2B5EF4-FFF2-40B4-BE49-F238E27FC236}">
                <a16:creationId xmlns:a16="http://schemas.microsoft.com/office/drawing/2014/main" id="{5F970928-6914-A140-2C41-A74F049F9938}"/>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787D47FE-BC91-9DAF-D8F1-A3BAE82BB9BF}"/>
              </a:ext>
            </a:extLst>
          </p:cNvPr>
          <p:cNvSpPr>
            <a:spLocks noGrp="1"/>
          </p:cNvSpPr>
          <p:nvPr>
            <p:ph type="body" sz="quarter" idx="11"/>
          </p:nvPr>
        </p:nvSpPr>
        <p:spPr/>
        <p:txBody>
          <a:bodyPr/>
          <a:lstStyle/>
          <a:p>
            <a:endParaRPr lang="en-US"/>
          </a:p>
        </p:txBody>
      </p:sp>
      <p:sp>
        <p:nvSpPr>
          <p:cNvPr id="6" name="Content Placeholder 5">
            <a:extLst>
              <a:ext uri="{FF2B5EF4-FFF2-40B4-BE49-F238E27FC236}">
                <a16:creationId xmlns:a16="http://schemas.microsoft.com/office/drawing/2014/main" id="{9A01D4C6-790C-3AF5-72E5-352335499FA2}"/>
              </a:ext>
            </a:extLst>
          </p:cNvPr>
          <p:cNvSpPr>
            <a:spLocks noGrp="1"/>
          </p:cNvSpPr>
          <p:nvPr>
            <p:ph sz="quarter" idx="12"/>
          </p:nvPr>
        </p:nvSpPr>
        <p:spPr/>
        <p:txBody>
          <a:bodyPr/>
          <a:lstStyle/>
          <a:p>
            <a:endParaRPr lang="en-US"/>
          </a:p>
        </p:txBody>
      </p:sp>
    </p:spTree>
    <p:extLst>
      <p:ext uri="{BB962C8B-B14F-4D97-AF65-F5344CB8AC3E}">
        <p14:creationId xmlns:p14="http://schemas.microsoft.com/office/powerpoint/2010/main" val="3579988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p:txBody>
          <a:bodyPr>
            <a:normAutofit fontScale="90000"/>
          </a:bodyPr>
          <a:lstStyle/>
          <a:p>
            <a:r>
              <a:rPr lang="en-US" dirty="0"/>
              <a:t>Life-Threatening Bleeding</a:t>
            </a:r>
          </a:p>
        </p:txBody>
      </p:sp>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pPr>
              <a:buClr>
                <a:srgbClr val="448431"/>
              </a:buClr>
            </a:pPr>
            <a:r>
              <a:rPr lang="en-US" dirty="0"/>
              <a:t>Indicators of life-threatening bleeding:</a:t>
            </a:r>
          </a:p>
          <a:p>
            <a:pPr lvl="1">
              <a:buClr>
                <a:srgbClr val="448431"/>
              </a:buClr>
            </a:pPr>
            <a:r>
              <a:rPr lang="en-US" dirty="0"/>
              <a:t>Spurting/steady bleeding</a:t>
            </a:r>
          </a:p>
          <a:p>
            <a:pPr lvl="1">
              <a:buClr>
                <a:srgbClr val="448431"/>
              </a:buClr>
            </a:pPr>
            <a:r>
              <a:rPr lang="en-US" dirty="0"/>
              <a:t>Blood is pooling</a:t>
            </a:r>
          </a:p>
          <a:p>
            <a:pPr lvl="1">
              <a:buClr>
                <a:srgbClr val="448431"/>
              </a:buClr>
            </a:pPr>
            <a:r>
              <a:rPr lang="en-US" dirty="0"/>
              <a:t>Blood is soaking through over lying clothes</a:t>
            </a:r>
          </a:p>
          <a:p>
            <a:pPr lvl="1">
              <a:buClr>
                <a:srgbClr val="448431"/>
              </a:buClr>
            </a:pPr>
            <a:r>
              <a:rPr lang="en-US" dirty="0"/>
              <a:t>Blood is soaking through bandages</a:t>
            </a:r>
          </a:p>
          <a:p>
            <a:pPr lvl="1">
              <a:buClr>
                <a:srgbClr val="448431"/>
              </a:buClr>
            </a:pPr>
            <a:r>
              <a:rPr lang="en-US" dirty="0"/>
              <a:t>Amputation</a:t>
            </a:r>
          </a:p>
          <a:p>
            <a:endParaRPr lang="en-US" dirty="0"/>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r>
              <a:rPr lang="en-US" dirty="0"/>
              <a:t>3-5</a:t>
            </a:r>
          </a:p>
        </p:txBody>
      </p:sp>
    </p:spTree>
    <p:extLst>
      <p:ext uri="{BB962C8B-B14F-4D97-AF65-F5344CB8AC3E}">
        <p14:creationId xmlns:p14="http://schemas.microsoft.com/office/powerpoint/2010/main" val="2191373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p:txBody>
          <a:bodyPr>
            <a:normAutofit fontScale="90000"/>
          </a:bodyPr>
          <a:lstStyle/>
          <a:p>
            <a:r>
              <a:rPr lang="en-US" dirty="0"/>
              <a:t>Stages of Severe Bleeding</a:t>
            </a:r>
          </a:p>
        </p:txBody>
      </p:sp>
      <p:graphicFrame>
        <p:nvGraphicFramePr>
          <p:cNvPr id="2" name="Table 1">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2454379594"/>
              </p:ext>
            </p:extLst>
          </p:nvPr>
        </p:nvGraphicFramePr>
        <p:xfrm>
          <a:off x="420329" y="1681317"/>
          <a:ext cx="8266471" cy="4052289"/>
        </p:xfrm>
        <a:graphic>
          <a:graphicData uri="http://schemas.openxmlformats.org/drawingml/2006/table">
            <a:tbl>
              <a:tblPr firstRow="1" firstCol="1" bandRow="1">
                <a:tableStyleId>{C083E6E3-FA7D-4D7B-A595-EF9225AFEA82}</a:tableStyleId>
              </a:tblPr>
              <a:tblGrid>
                <a:gridCol w="1028000">
                  <a:extLst>
                    <a:ext uri="{9D8B030D-6E8A-4147-A177-3AD203B41FA5}">
                      <a16:colId xmlns:a16="http://schemas.microsoft.com/office/drawing/2014/main" val="194196046"/>
                    </a:ext>
                  </a:extLst>
                </a:gridCol>
                <a:gridCol w="1194321">
                  <a:extLst>
                    <a:ext uri="{9D8B030D-6E8A-4147-A177-3AD203B41FA5}">
                      <a16:colId xmlns:a16="http://schemas.microsoft.com/office/drawing/2014/main" val="2723023673"/>
                    </a:ext>
                  </a:extLst>
                </a:gridCol>
                <a:gridCol w="1910914">
                  <a:extLst>
                    <a:ext uri="{9D8B030D-6E8A-4147-A177-3AD203B41FA5}">
                      <a16:colId xmlns:a16="http://schemas.microsoft.com/office/drawing/2014/main" val="3100993201"/>
                    </a:ext>
                  </a:extLst>
                </a:gridCol>
                <a:gridCol w="1194321">
                  <a:extLst>
                    <a:ext uri="{9D8B030D-6E8A-4147-A177-3AD203B41FA5}">
                      <a16:colId xmlns:a16="http://schemas.microsoft.com/office/drawing/2014/main" val="3731393587"/>
                    </a:ext>
                  </a:extLst>
                </a:gridCol>
                <a:gridCol w="1035079">
                  <a:extLst>
                    <a:ext uri="{9D8B030D-6E8A-4147-A177-3AD203B41FA5}">
                      <a16:colId xmlns:a16="http://schemas.microsoft.com/office/drawing/2014/main" val="2196522972"/>
                    </a:ext>
                  </a:extLst>
                </a:gridCol>
                <a:gridCol w="1903836">
                  <a:extLst>
                    <a:ext uri="{9D8B030D-6E8A-4147-A177-3AD203B41FA5}">
                      <a16:colId xmlns:a16="http://schemas.microsoft.com/office/drawing/2014/main" val="2774972171"/>
                    </a:ext>
                  </a:extLst>
                </a:gridCol>
              </a:tblGrid>
              <a:tr h="553505">
                <a:tc>
                  <a:txBody>
                    <a:bodyPr/>
                    <a:lstStyle/>
                    <a:p>
                      <a:pPr marL="0" marR="0" algn="ctr">
                        <a:spcBef>
                          <a:spcPts val="600"/>
                        </a:spcBef>
                        <a:spcAft>
                          <a:spcPts val="600"/>
                        </a:spcAft>
                      </a:pPr>
                      <a:r>
                        <a:rPr lang="en-US" sz="1600" dirty="0">
                          <a:effectLst/>
                        </a:rPr>
                        <a:t>Stage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spcBef>
                          <a:spcPts val="600"/>
                        </a:spcBef>
                        <a:spcAft>
                          <a:spcPts val="600"/>
                        </a:spcAft>
                      </a:pPr>
                      <a:r>
                        <a:rPr lang="en-US" sz="1600" dirty="0">
                          <a:effectLst/>
                        </a:rPr>
                        <a:t>Blood Loss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spcBef>
                          <a:spcPts val="600"/>
                        </a:spcBef>
                        <a:spcAft>
                          <a:spcPts val="600"/>
                        </a:spcAft>
                      </a:pPr>
                      <a:r>
                        <a:rPr lang="en-US" sz="1600" dirty="0">
                          <a:effectLst/>
                        </a:rPr>
                        <a:t>Heart Rate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spcBef>
                          <a:spcPts val="600"/>
                        </a:spcBef>
                        <a:spcAft>
                          <a:spcPts val="600"/>
                        </a:spcAft>
                      </a:pPr>
                      <a:r>
                        <a:rPr lang="en-US" sz="1600" dirty="0">
                          <a:effectLst/>
                        </a:rPr>
                        <a:t>Blood Pressure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spcBef>
                          <a:spcPts val="600"/>
                        </a:spcBef>
                        <a:spcAft>
                          <a:spcPts val="600"/>
                        </a:spcAft>
                      </a:pPr>
                      <a:r>
                        <a:rPr lang="en-US" sz="1600" dirty="0">
                          <a:effectLst/>
                        </a:rPr>
                        <a:t>Breath Rate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spcBef>
                          <a:spcPts val="600"/>
                        </a:spcBef>
                        <a:spcAft>
                          <a:spcPts val="600"/>
                        </a:spcAft>
                      </a:pPr>
                      <a:r>
                        <a:rPr lang="en-US" sz="1600" dirty="0">
                          <a:effectLst/>
                        </a:rPr>
                        <a:t>Patient</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44108842"/>
                  </a:ext>
                </a:extLst>
              </a:tr>
              <a:tr h="874696">
                <a:tc>
                  <a:txBody>
                    <a:bodyPr/>
                    <a:lstStyle/>
                    <a:p>
                      <a:pPr marL="0" marR="0" algn="ctr">
                        <a:spcBef>
                          <a:spcPts val="0"/>
                        </a:spcBef>
                        <a:spcAft>
                          <a:spcPts val="0"/>
                        </a:spcAft>
                      </a:pPr>
                      <a:r>
                        <a:rPr lang="en-US" sz="1600" dirty="0">
                          <a:effectLst/>
                        </a:rPr>
                        <a:t>I</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Less than 15%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Normal  &lt;100 bpm</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Normal</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14-20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Appears normal</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7620131"/>
                  </a:ext>
                </a:extLst>
              </a:tr>
              <a:tr h="874696">
                <a:tc>
                  <a:txBody>
                    <a:bodyPr/>
                    <a:lstStyle/>
                    <a:p>
                      <a:pPr marL="0" marR="0" algn="ctr">
                        <a:spcBef>
                          <a:spcPts val="0"/>
                        </a:spcBef>
                        <a:spcAft>
                          <a:spcPts val="0"/>
                        </a:spcAft>
                      </a:pPr>
                      <a:r>
                        <a:rPr lang="en-US" sz="1600" dirty="0">
                          <a:effectLst/>
                        </a:rPr>
                        <a:t>II</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15%-30%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Fast   &gt;100 bpm</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Slightly Low</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20-30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May feel anxious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15174"/>
                  </a:ext>
                </a:extLst>
              </a:tr>
              <a:tr h="874696">
                <a:tc>
                  <a:txBody>
                    <a:bodyPr/>
                    <a:lstStyle/>
                    <a:p>
                      <a:pPr marL="0" marR="0" algn="ctr">
                        <a:spcBef>
                          <a:spcPts val="0"/>
                        </a:spcBef>
                        <a:spcAft>
                          <a:spcPts val="0"/>
                        </a:spcAft>
                      </a:pPr>
                      <a:r>
                        <a:rPr lang="en-US" sz="1600" dirty="0">
                          <a:effectLst/>
                        </a:rPr>
                        <a:t>III</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30%-40%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Very Fast </a:t>
                      </a:r>
                    </a:p>
                    <a:p>
                      <a:pPr marL="0" marR="0" algn="ctr">
                        <a:spcBef>
                          <a:spcPts val="0"/>
                        </a:spcBef>
                        <a:spcAft>
                          <a:spcPts val="0"/>
                        </a:spcAft>
                      </a:pPr>
                      <a:r>
                        <a:rPr lang="en-US" sz="1600" dirty="0">
                          <a:effectLst/>
                        </a:rPr>
                        <a:t>&gt;120 bpm</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Low</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30-40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Feels confused</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6314630"/>
                  </a:ext>
                </a:extLst>
              </a:tr>
              <a:tr h="874696">
                <a:tc>
                  <a:txBody>
                    <a:bodyPr/>
                    <a:lstStyle/>
                    <a:p>
                      <a:pPr marL="0" marR="0" algn="ctr">
                        <a:spcBef>
                          <a:spcPts val="0"/>
                        </a:spcBef>
                        <a:spcAft>
                          <a:spcPts val="0"/>
                        </a:spcAft>
                      </a:pPr>
                      <a:r>
                        <a:rPr lang="en-US" sz="1600" dirty="0">
                          <a:effectLst/>
                        </a:rPr>
                        <a:t>IV</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Greater than 40%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Critical   &gt;140 bpm</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Critical</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&gt;35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dirty="0">
                          <a:effectLst/>
                        </a:rPr>
                        <a:t>Feels lethargic</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r>
              <a:rPr lang="en-US" dirty="0"/>
              <a:t>PM 3-3</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endParaRPr lang="en-US" dirty="0"/>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r>
              <a:rPr lang="en-US" dirty="0"/>
              <a:t>3-6</a:t>
            </a:r>
          </a:p>
        </p:txBody>
      </p:sp>
    </p:spTree>
    <p:extLst>
      <p:ext uri="{BB962C8B-B14F-4D97-AF65-F5344CB8AC3E}">
        <p14:creationId xmlns:p14="http://schemas.microsoft.com/office/powerpoint/2010/main" val="1358954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827E91-5B7A-8344-8054-852740DCC3AE}"/>
              </a:ext>
            </a:extLst>
          </p:cNvPr>
          <p:cNvSpPr>
            <a:spLocks noGrp="1"/>
          </p:cNvSpPr>
          <p:nvPr>
            <p:ph idx="1"/>
          </p:nvPr>
        </p:nvSpPr>
        <p:spPr/>
        <p:txBody>
          <a:bodyPr>
            <a:normAutofit fontScale="92500" lnSpcReduction="10000"/>
          </a:bodyPr>
          <a:lstStyle/>
          <a:p>
            <a:pPr>
              <a:buClr>
                <a:schemeClr val="accent6">
                  <a:lumMod val="75000"/>
                </a:schemeClr>
              </a:buClr>
            </a:pPr>
            <a:r>
              <a:rPr lang="en-US" dirty="0"/>
              <a:t>What disaster preparations did you do this week?</a:t>
            </a:r>
          </a:p>
          <a:p>
            <a:pPr lvl="1">
              <a:buClr>
                <a:schemeClr val="accent6">
                  <a:lumMod val="75000"/>
                </a:schemeClr>
              </a:buClr>
            </a:pPr>
            <a:r>
              <a:rPr lang="en-US" dirty="0"/>
              <a:t>Family plan / home</a:t>
            </a:r>
          </a:p>
          <a:p>
            <a:pPr lvl="1">
              <a:buClr>
                <a:schemeClr val="accent6">
                  <a:lumMod val="75000"/>
                </a:schemeClr>
              </a:buClr>
            </a:pPr>
            <a:r>
              <a:rPr lang="en-US" dirty="0"/>
              <a:t>Car</a:t>
            </a:r>
          </a:p>
          <a:p>
            <a:pPr lvl="1">
              <a:buClr>
                <a:schemeClr val="accent6">
                  <a:lumMod val="75000"/>
                </a:schemeClr>
              </a:buClr>
            </a:pPr>
            <a:r>
              <a:rPr lang="en-US" dirty="0"/>
              <a:t>Work</a:t>
            </a:r>
          </a:p>
          <a:p>
            <a:pPr>
              <a:buClr>
                <a:schemeClr val="accent6">
                  <a:lumMod val="75000"/>
                </a:schemeClr>
              </a:buClr>
            </a:pPr>
            <a:r>
              <a:rPr lang="en-US" dirty="0"/>
              <a:t>What is ICS?</a:t>
            </a:r>
          </a:p>
          <a:p>
            <a:pPr>
              <a:buClr>
                <a:schemeClr val="accent6">
                  <a:lumMod val="75000"/>
                </a:schemeClr>
              </a:buClr>
            </a:pPr>
            <a:r>
              <a:rPr lang="en-US" dirty="0"/>
              <a:t>Who becomes the CERT Team Leader (TL)? What does this person do?</a:t>
            </a:r>
          </a:p>
          <a:p>
            <a:pPr>
              <a:buClr>
                <a:schemeClr val="accent6">
                  <a:lumMod val="75000"/>
                </a:schemeClr>
              </a:buClr>
            </a:pPr>
            <a:r>
              <a:rPr lang="en-US" dirty="0"/>
              <a:t>What is the key question the CERT TL must always ask?</a:t>
            </a:r>
          </a:p>
          <a:p>
            <a:pPr>
              <a:buClr>
                <a:schemeClr val="accent6">
                  <a:lumMod val="75000"/>
                </a:schemeClr>
              </a:buClr>
            </a:pPr>
            <a:r>
              <a:rPr lang="en-US" dirty="0"/>
              <a:t>What are the key documents?																</a:t>
            </a:r>
          </a:p>
        </p:txBody>
      </p:sp>
      <p:sp>
        <p:nvSpPr>
          <p:cNvPr id="3" name="Title 2">
            <a:extLst>
              <a:ext uri="{FF2B5EF4-FFF2-40B4-BE49-F238E27FC236}">
                <a16:creationId xmlns:a16="http://schemas.microsoft.com/office/drawing/2014/main" id="{6FC1D1EB-A7AE-6343-8F86-969FEE29416F}"/>
              </a:ext>
            </a:extLst>
          </p:cNvPr>
          <p:cNvSpPr>
            <a:spLocks noGrp="1"/>
          </p:cNvSpPr>
          <p:nvPr>
            <p:ph type="title"/>
          </p:nvPr>
        </p:nvSpPr>
        <p:spPr/>
        <p:txBody>
          <a:bodyPr/>
          <a:lstStyle/>
          <a:p>
            <a:r>
              <a:rPr lang="en-US" dirty="0"/>
              <a:t>Review</a:t>
            </a:r>
          </a:p>
        </p:txBody>
      </p:sp>
      <p:sp>
        <p:nvSpPr>
          <p:cNvPr id="4" name="Text Placeholder 3">
            <a:extLst>
              <a:ext uri="{FF2B5EF4-FFF2-40B4-BE49-F238E27FC236}">
                <a16:creationId xmlns:a16="http://schemas.microsoft.com/office/drawing/2014/main" id="{4951241E-364C-5E49-8912-5D63FD80CC5D}"/>
              </a:ext>
            </a:extLst>
          </p:cNvPr>
          <p:cNvSpPr>
            <a:spLocks noGrp="1"/>
          </p:cNvSpPr>
          <p:nvPr>
            <p:ph type="body" sz="quarter" idx="10"/>
          </p:nvPr>
        </p:nvSpPr>
        <p:spPr/>
        <p:txBody>
          <a:bodyPr/>
          <a:lstStyle/>
          <a:p>
            <a:endParaRPr lang="en-US" dirty="0"/>
          </a:p>
        </p:txBody>
      </p:sp>
      <p:sp>
        <p:nvSpPr>
          <p:cNvPr id="5" name="Text Placeholder 4">
            <a:extLst>
              <a:ext uri="{FF2B5EF4-FFF2-40B4-BE49-F238E27FC236}">
                <a16:creationId xmlns:a16="http://schemas.microsoft.com/office/drawing/2014/main" id="{CB604850-8911-464F-B3F0-DE2FF510B84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00736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p:txBody>
          <a:bodyPr/>
          <a:lstStyle/>
          <a:p>
            <a:r>
              <a:rPr lang="en-US" dirty="0"/>
              <a:t>Types of Bleeding</a:t>
            </a:r>
          </a:p>
        </p:txBody>
      </p:sp>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pPr>
              <a:buClr>
                <a:srgbClr val="448431"/>
              </a:buClr>
            </a:pPr>
            <a:r>
              <a:rPr lang="en-US" b="1" dirty="0"/>
              <a:t>Arterial bleeding: </a:t>
            </a:r>
            <a:r>
              <a:rPr lang="en-US" dirty="0"/>
              <a:t>Arteries transport blood under high pressure</a:t>
            </a:r>
          </a:p>
          <a:p>
            <a:pPr lvl="1">
              <a:buClr>
                <a:srgbClr val="448431"/>
              </a:buClr>
            </a:pPr>
            <a:r>
              <a:rPr lang="en-US" dirty="0"/>
              <a:t>Spurting</a:t>
            </a:r>
          </a:p>
          <a:p>
            <a:pPr>
              <a:buClr>
                <a:srgbClr val="448431"/>
              </a:buClr>
            </a:pPr>
            <a:r>
              <a:rPr lang="en-US" b="1" dirty="0"/>
              <a:t>Venous bleeding: </a:t>
            </a:r>
            <a:r>
              <a:rPr lang="en-US" dirty="0"/>
              <a:t>Veins transport blood under low pressure</a:t>
            </a:r>
          </a:p>
          <a:p>
            <a:pPr lvl="1">
              <a:buClr>
                <a:srgbClr val="448431"/>
              </a:buClr>
            </a:pPr>
            <a:r>
              <a:rPr lang="en-US" dirty="0"/>
              <a:t>Flowing</a:t>
            </a:r>
          </a:p>
          <a:p>
            <a:pPr>
              <a:buClr>
                <a:srgbClr val="448431"/>
              </a:buClr>
            </a:pPr>
            <a:r>
              <a:rPr lang="en-US" b="1" dirty="0"/>
              <a:t>Capillary bleeding: </a:t>
            </a:r>
            <a:r>
              <a:rPr lang="en-US" dirty="0"/>
              <a:t>Capillaries also carry blood under low pressure</a:t>
            </a:r>
          </a:p>
          <a:p>
            <a:pPr lvl="1">
              <a:buClr>
                <a:srgbClr val="448431"/>
              </a:buClr>
            </a:pPr>
            <a:r>
              <a:rPr lang="en-US" dirty="0"/>
              <a:t>Oozing</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r>
              <a:rPr lang="en-US" dirty="0"/>
              <a:t>3-7</a:t>
            </a:r>
          </a:p>
        </p:txBody>
      </p:sp>
    </p:spTree>
    <p:extLst>
      <p:ext uri="{BB962C8B-B14F-4D97-AF65-F5344CB8AC3E}">
        <p14:creationId xmlns:p14="http://schemas.microsoft.com/office/powerpoint/2010/main" val="2796181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p:txBody>
          <a:bodyPr/>
          <a:lstStyle/>
          <a:p>
            <a:r>
              <a:rPr lang="en-US" dirty="0"/>
              <a:t>Types of Bleeding</a:t>
            </a:r>
            <a:r>
              <a:rPr lang="en-US" sz="800" dirty="0"/>
              <a:t> </a:t>
            </a:r>
            <a:r>
              <a:rPr lang="en-US" sz="800" dirty="0">
                <a:solidFill>
                  <a:srgbClr val="448431"/>
                </a:solidFill>
              </a:rPr>
              <a:t>(image)</a:t>
            </a:r>
            <a:endParaRPr lang="en-US" dirty="0">
              <a:solidFill>
                <a:srgbClr val="448431"/>
              </a:solidFill>
            </a:endParaRPr>
          </a:p>
        </p:txBody>
      </p:sp>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r>
              <a:rPr lang="en-US" dirty="0"/>
              <a:t>3-8</a:t>
            </a:r>
          </a:p>
        </p:txBody>
      </p:sp>
      <p:pic>
        <p:nvPicPr>
          <p:cNvPr id="6" name="Picture 5">
            <a:extLst>
              <a:ext uri="{FF2B5EF4-FFF2-40B4-BE49-F238E27FC236}">
                <a16:creationId xmlns:a16="http://schemas.microsoft.com/office/drawing/2014/main" id="{F393B441-5CE4-2044-A9F4-23D60D3B3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52" y="1868557"/>
            <a:ext cx="7790962" cy="3865047"/>
          </a:xfrm>
          <a:prstGeom prst="rect">
            <a:avLst/>
          </a:prstGeom>
        </p:spPr>
      </p:pic>
    </p:spTree>
    <p:extLst>
      <p:ext uri="{BB962C8B-B14F-4D97-AF65-F5344CB8AC3E}">
        <p14:creationId xmlns:p14="http://schemas.microsoft.com/office/powerpoint/2010/main" val="1350355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p:txBody>
          <a:bodyPr>
            <a:normAutofit fontScale="90000"/>
          </a:bodyPr>
          <a:lstStyle/>
          <a:p>
            <a:r>
              <a:rPr lang="en-US" dirty="0"/>
              <a:t>Controlling Bleeding: Direct Pressure</a:t>
            </a:r>
          </a:p>
        </p:txBody>
      </p:sp>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pPr>
              <a:buClr>
                <a:srgbClr val="448431"/>
              </a:buClr>
            </a:pPr>
            <a:r>
              <a:rPr lang="en-US" dirty="0"/>
              <a:t>Step 1: Find the source(s) </a:t>
            </a:r>
          </a:p>
          <a:p>
            <a:pPr>
              <a:buClr>
                <a:srgbClr val="448431"/>
              </a:buClr>
            </a:pPr>
            <a:r>
              <a:rPr lang="en-US" dirty="0"/>
              <a:t>Step 2: Cover the source </a:t>
            </a:r>
          </a:p>
          <a:p>
            <a:pPr>
              <a:buClr>
                <a:srgbClr val="448431"/>
              </a:buClr>
            </a:pPr>
            <a:r>
              <a:rPr lang="en-US" dirty="0"/>
              <a:t>Step 3: Apply pressure </a:t>
            </a:r>
          </a:p>
          <a:p>
            <a:pPr>
              <a:buClr>
                <a:srgbClr val="448431"/>
              </a:buClr>
            </a:pPr>
            <a:r>
              <a:rPr lang="en-US" dirty="0"/>
              <a:t>Step 4: Maintain pressure </a:t>
            </a:r>
          </a:p>
          <a:p>
            <a:pPr marL="0" indent="0">
              <a:buClr>
                <a:srgbClr val="448431"/>
              </a:buClr>
              <a:buNone/>
            </a:pPr>
            <a:r>
              <a:rPr lang="en-US" dirty="0"/>
              <a:t>   until bleeding has stopped</a:t>
            </a:r>
          </a:p>
          <a:p>
            <a:pPr>
              <a:buClr>
                <a:srgbClr val="448431"/>
              </a:buClr>
            </a:pPr>
            <a:endParaRPr lang="en-US" dirty="0"/>
          </a:p>
          <a:p>
            <a:pPr>
              <a:buClr>
                <a:srgbClr val="448431"/>
              </a:buClr>
            </a:pPr>
            <a:r>
              <a:rPr lang="en-US" dirty="0"/>
              <a:t>If deep wound – pack the wound </a:t>
            </a:r>
          </a:p>
          <a:p>
            <a:pPr marL="0" indent="0">
              <a:buClr>
                <a:srgbClr val="448431"/>
              </a:buClr>
              <a:buNone/>
            </a:pPr>
            <a:r>
              <a:rPr lang="en-US" dirty="0"/>
              <a:t>  (Advanced training – Stop the Bleed) </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r>
              <a:rPr lang="en-US" dirty="0"/>
              <a:t>PM 3-3</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r>
              <a:rPr lang="en-US" dirty="0"/>
              <a:t>3-9</a:t>
            </a:r>
          </a:p>
        </p:txBody>
      </p:sp>
      <p:pic>
        <p:nvPicPr>
          <p:cNvPr id="9" name="Picture 12" descr="Gloved hand for manual">
            <a:extLst>
              <a:ext uri="{FF2B5EF4-FFF2-40B4-BE49-F238E27FC236}">
                <a16:creationId xmlns:a16="http://schemas.microsoft.com/office/drawing/2014/main" id="{C1BAF60F-FC37-C846-AAD5-6CDD2AC78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3853" y="1799431"/>
            <a:ext cx="2127250" cy="3259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486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DA853-E7F8-6F44-9BE4-879652BE8896}"/>
              </a:ext>
            </a:extLst>
          </p:cNvPr>
          <p:cNvSpPr>
            <a:spLocks noGrp="1"/>
          </p:cNvSpPr>
          <p:nvPr>
            <p:ph idx="13"/>
          </p:nvPr>
        </p:nvSpPr>
        <p:spPr>
          <a:xfrm>
            <a:off x="157163" y="1521229"/>
            <a:ext cx="8671695" cy="4758287"/>
          </a:xfrm>
        </p:spPr>
        <p:txBody>
          <a:bodyPr/>
          <a:lstStyle/>
          <a:p>
            <a:pPr>
              <a:buClr>
                <a:srgbClr val="448431"/>
              </a:buClr>
              <a:defRPr/>
            </a:pPr>
            <a:r>
              <a:rPr lang="en-US" altLang="en-US" dirty="0"/>
              <a:t>For unstoppable bleeding</a:t>
            </a:r>
          </a:p>
          <a:p>
            <a:pPr lvl="1">
              <a:buClr>
                <a:srgbClr val="448431"/>
              </a:buClr>
              <a:defRPr/>
            </a:pPr>
            <a:r>
              <a:rPr lang="en-US" altLang="en-US" dirty="0"/>
              <a:t>Amputated or crushing injury to limb</a:t>
            </a:r>
          </a:p>
          <a:p>
            <a:pPr>
              <a:buClr>
                <a:srgbClr val="448431"/>
              </a:buClr>
              <a:defRPr/>
            </a:pPr>
            <a:r>
              <a:rPr lang="en-US" altLang="en-US" dirty="0"/>
              <a:t>Use tourniquet or long, flat, soft material like a belt or tie</a:t>
            </a:r>
          </a:p>
          <a:p>
            <a:pPr lvl="1">
              <a:buClr>
                <a:srgbClr val="448431"/>
              </a:buClr>
              <a:defRPr/>
            </a:pPr>
            <a:r>
              <a:rPr lang="en-US" altLang="en-US" i="1" dirty="0"/>
              <a:t>Cuts off blood supply to body part below injury, “life or limb” situation</a:t>
            </a:r>
          </a:p>
          <a:p>
            <a:pPr>
              <a:defRPr/>
            </a:pPr>
            <a:r>
              <a:rPr lang="en-US" altLang="en-US" dirty="0"/>
              <a:t>Indicate Time and Date applied</a:t>
            </a:r>
          </a:p>
          <a:p>
            <a:pPr>
              <a:defRPr/>
            </a:pPr>
            <a:r>
              <a:rPr lang="en-US" altLang="en-US" b="1" dirty="0">
                <a:solidFill>
                  <a:srgbClr val="FF0000"/>
                </a:solidFill>
              </a:rPr>
              <a:t>Only</a:t>
            </a:r>
            <a:r>
              <a:rPr lang="en-US" altLang="en-US" dirty="0"/>
              <a:t> to be removed by health </a:t>
            </a:r>
          </a:p>
          <a:p>
            <a:pPr marL="0" indent="0">
              <a:buNone/>
              <a:defRPr/>
            </a:pPr>
            <a:r>
              <a:rPr lang="en-US" altLang="en-US" dirty="0"/>
              <a:t>   professional</a:t>
            </a:r>
          </a:p>
          <a:p>
            <a:pPr marL="0" indent="0">
              <a:buNone/>
            </a:pPr>
            <a:endParaRPr lang="en-US" dirty="0"/>
          </a:p>
        </p:txBody>
      </p:sp>
      <p:sp>
        <p:nvSpPr>
          <p:cNvPr id="4" name="Title 3">
            <a:extLst>
              <a:ext uri="{FF2B5EF4-FFF2-40B4-BE49-F238E27FC236}">
                <a16:creationId xmlns:a16="http://schemas.microsoft.com/office/drawing/2014/main" id="{3F272AEE-8E82-1C4C-A2A0-66F921A69EA6}"/>
              </a:ext>
            </a:extLst>
          </p:cNvPr>
          <p:cNvSpPr>
            <a:spLocks noGrp="1"/>
          </p:cNvSpPr>
          <p:nvPr>
            <p:ph type="title"/>
          </p:nvPr>
        </p:nvSpPr>
        <p:spPr>
          <a:xfrm>
            <a:off x="315142" y="320678"/>
            <a:ext cx="7900603" cy="1017672"/>
          </a:xfrm>
        </p:spPr>
        <p:txBody>
          <a:bodyPr>
            <a:normAutofit fontScale="90000"/>
          </a:bodyPr>
          <a:lstStyle/>
          <a:p>
            <a:r>
              <a:rPr lang="en-US" dirty="0"/>
              <a:t>Controlling Bleeding: Tourniquets &amp; Israeli Bandage</a:t>
            </a:r>
          </a:p>
        </p:txBody>
      </p:sp>
      <p:sp>
        <p:nvSpPr>
          <p:cNvPr id="6" name="Text Placeholder 5">
            <a:extLst>
              <a:ext uri="{FF2B5EF4-FFF2-40B4-BE49-F238E27FC236}">
                <a16:creationId xmlns:a16="http://schemas.microsoft.com/office/drawing/2014/main" id="{C84D7FF3-7221-624C-AD12-0DC8D7042F40}"/>
              </a:ext>
            </a:extLst>
          </p:cNvPr>
          <p:cNvSpPr>
            <a:spLocks noGrp="1"/>
          </p:cNvSpPr>
          <p:nvPr>
            <p:ph type="body" sz="quarter" idx="10"/>
          </p:nvPr>
        </p:nvSpPr>
        <p:spPr/>
        <p:txBody>
          <a:bodyPr/>
          <a:lstStyle/>
          <a:p>
            <a:endParaRPr lang="en-US"/>
          </a:p>
        </p:txBody>
      </p:sp>
      <p:sp>
        <p:nvSpPr>
          <p:cNvPr id="7" name="Text Placeholder 6">
            <a:extLst>
              <a:ext uri="{FF2B5EF4-FFF2-40B4-BE49-F238E27FC236}">
                <a16:creationId xmlns:a16="http://schemas.microsoft.com/office/drawing/2014/main" id="{37DE54BA-528A-7846-904D-04B2D5EC241C}"/>
              </a:ext>
            </a:extLst>
          </p:cNvPr>
          <p:cNvSpPr>
            <a:spLocks noGrp="1"/>
          </p:cNvSpPr>
          <p:nvPr>
            <p:ph type="body" sz="quarter" idx="11"/>
          </p:nvPr>
        </p:nvSpPr>
        <p:spPr/>
        <p:txBody>
          <a:bodyPr/>
          <a:lstStyle/>
          <a:p>
            <a:endParaRPr lang="en-US"/>
          </a:p>
        </p:txBody>
      </p:sp>
      <p:sp>
        <p:nvSpPr>
          <p:cNvPr id="11" name="Content Placeholder 10">
            <a:extLst>
              <a:ext uri="{FF2B5EF4-FFF2-40B4-BE49-F238E27FC236}">
                <a16:creationId xmlns:a16="http://schemas.microsoft.com/office/drawing/2014/main" id="{FB27AA2C-18DF-C641-A96A-5BF2A138E136}"/>
              </a:ext>
            </a:extLst>
          </p:cNvPr>
          <p:cNvSpPr>
            <a:spLocks noGrp="1"/>
          </p:cNvSpPr>
          <p:nvPr>
            <p:ph sz="quarter" idx="12"/>
          </p:nvPr>
        </p:nvSpPr>
        <p:spPr/>
        <p:txBody>
          <a:bodyPr/>
          <a:lstStyle/>
          <a:p>
            <a:r>
              <a:rPr lang="en-US" dirty="0"/>
              <a:t>PM 3-4</a:t>
            </a:r>
          </a:p>
        </p:txBody>
      </p:sp>
      <p:pic>
        <p:nvPicPr>
          <p:cNvPr id="12" name="Picture 2">
            <a:extLst>
              <a:ext uri="{FF2B5EF4-FFF2-40B4-BE49-F238E27FC236}">
                <a16:creationId xmlns:a16="http://schemas.microsoft.com/office/drawing/2014/main" id="{E477FBB5-74B1-3747-BA51-FAE7F71C6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951" y="3651422"/>
            <a:ext cx="2976562" cy="223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004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p:txBody>
          <a:bodyPr/>
          <a:lstStyle/>
          <a:p>
            <a:r>
              <a:rPr lang="en-US" dirty="0"/>
              <a:t>Exercise 3.1</a:t>
            </a:r>
          </a:p>
        </p:txBody>
      </p:sp>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pPr>
              <a:buClr>
                <a:srgbClr val="448431"/>
              </a:buClr>
            </a:pPr>
            <a:r>
              <a:rPr lang="en-US" dirty="0"/>
              <a:t>After breaking into pairs, identify one person to take the role of the patient and one to take the role of the rescuer </a:t>
            </a:r>
          </a:p>
          <a:p>
            <a:pPr>
              <a:spcBef>
                <a:spcPts val="300"/>
              </a:spcBef>
              <a:buClr>
                <a:srgbClr val="448431"/>
              </a:buClr>
            </a:pPr>
            <a:r>
              <a:rPr lang="en-US" dirty="0"/>
              <a:t>Respond as if the patient has an injury on the right forearm, just below the elbow </a:t>
            </a:r>
          </a:p>
          <a:p>
            <a:pPr>
              <a:spcBef>
                <a:spcPts val="300"/>
              </a:spcBef>
              <a:buClr>
                <a:srgbClr val="448431"/>
              </a:buClr>
            </a:pPr>
            <a:r>
              <a:rPr lang="en-US" dirty="0"/>
              <a:t>Apply </a:t>
            </a:r>
          </a:p>
          <a:p>
            <a:pPr lvl="1">
              <a:spcBef>
                <a:spcPts val="300"/>
              </a:spcBef>
              <a:buClr>
                <a:srgbClr val="448431"/>
              </a:buClr>
            </a:pPr>
            <a:r>
              <a:rPr lang="en-US" dirty="0"/>
              <a:t>Pressure bandage </a:t>
            </a:r>
          </a:p>
          <a:p>
            <a:pPr lvl="1">
              <a:spcBef>
                <a:spcPts val="300"/>
              </a:spcBef>
              <a:buClr>
                <a:srgbClr val="448431"/>
              </a:buClr>
            </a:pPr>
            <a:r>
              <a:rPr lang="en-US" dirty="0"/>
              <a:t>Israeli </a:t>
            </a:r>
            <a:r>
              <a:rPr lang="en-US"/>
              <a:t>bandage </a:t>
            </a:r>
            <a:endParaRPr lang="en-US" dirty="0"/>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r>
              <a:rPr lang="en-US" dirty="0"/>
              <a:t>PM 3-6</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r>
              <a:rPr lang="en-US" dirty="0"/>
              <a:t>3-13</a:t>
            </a:r>
          </a:p>
        </p:txBody>
      </p:sp>
    </p:spTree>
    <p:extLst>
      <p:ext uri="{BB962C8B-B14F-4D97-AF65-F5344CB8AC3E}">
        <p14:creationId xmlns:p14="http://schemas.microsoft.com/office/powerpoint/2010/main" val="459604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11DED2-7E96-DF85-44B3-B78BD572A554}"/>
              </a:ext>
            </a:extLst>
          </p:cNvPr>
          <p:cNvSpPr>
            <a:spLocks noGrp="1"/>
          </p:cNvSpPr>
          <p:nvPr>
            <p:ph idx="1"/>
          </p:nvPr>
        </p:nvSpPr>
        <p:spPr/>
        <p:txBody>
          <a:bodyPr>
            <a:normAutofit/>
          </a:bodyPr>
          <a:lstStyle/>
          <a:p>
            <a:pPr algn="ctr"/>
            <a:endParaRPr lang="en-US" sz="5400" b="1" dirty="0"/>
          </a:p>
          <a:p>
            <a:pPr algn="ctr"/>
            <a:r>
              <a:rPr lang="en-US" sz="5400" b="1" dirty="0"/>
              <a:t>30 – 2 – </a:t>
            </a:r>
            <a:r>
              <a:rPr lang="en-US" sz="5400" b="1" dirty="0">
                <a:solidFill>
                  <a:srgbClr val="FF0000"/>
                </a:solidFill>
              </a:rPr>
              <a:t>Can Do!</a:t>
            </a:r>
          </a:p>
          <a:p>
            <a:pPr algn="ctr"/>
            <a:endParaRPr lang="en-US" sz="2000" b="1" dirty="0"/>
          </a:p>
        </p:txBody>
      </p:sp>
      <p:sp>
        <p:nvSpPr>
          <p:cNvPr id="3" name="Title 2">
            <a:extLst>
              <a:ext uri="{FF2B5EF4-FFF2-40B4-BE49-F238E27FC236}">
                <a16:creationId xmlns:a16="http://schemas.microsoft.com/office/drawing/2014/main" id="{F5D1710F-E8A1-6C47-70EF-60B46756E27C}"/>
              </a:ext>
            </a:extLst>
          </p:cNvPr>
          <p:cNvSpPr>
            <a:spLocks noGrp="1"/>
          </p:cNvSpPr>
          <p:nvPr>
            <p:ph type="title"/>
          </p:nvPr>
        </p:nvSpPr>
        <p:spPr/>
        <p:txBody>
          <a:bodyPr/>
          <a:lstStyle/>
          <a:p>
            <a:r>
              <a:rPr lang="en-US" dirty="0"/>
              <a:t>Remember This!</a:t>
            </a:r>
          </a:p>
        </p:txBody>
      </p:sp>
      <p:sp>
        <p:nvSpPr>
          <p:cNvPr id="4" name="Text Placeholder 3">
            <a:extLst>
              <a:ext uri="{FF2B5EF4-FFF2-40B4-BE49-F238E27FC236}">
                <a16:creationId xmlns:a16="http://schemas.microsoft.com/office/drawing/2014/main" id="{5F970928-6914-A140-2C41-A74F049F9938}"/>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787D47FE-BC91-9DAF-D8F1-A3BAE82BB9BF}"/>
              </a:ext>
            </a:extLst>
          </p:cNvPr>
          <p:cNvSpPr>
            <a:spLocks noGrp="1"/>
          </p:cNvSpPr>
          <p:nvPr>
            <p:ph type="body" sz="quarter" idx="11"/>
          </p:nvPr>
        </p:nvSpPr>
        <p:spPr/>
        <p:txBody>
          <a:bodyPr/>
          <a:lstStyle/>
          <a:p>
            <a:endParaRPr lang="en-US"/>
          </a:p>
        </p:txBody>
      </p:sp>
      <p:sp>
        <p:nvSpPr>
          <p:cNvPr id="6" name="Content Placeholder 5">
            <a:extLst>
              <a:ext uri="{FF2B5EF4-FFF2-40B4-BE49-F238E27FC236}">
                <a16:creationId xmlns:a16="http://schemas.microsoft.com/office/drawing/2014/main" id="{9A01D4C6-790C-3AF5-72E5-352335499FA2}"/>
              </a:ext>
            </a:extLst>
          </p:cNvPr>
          <p:cNvSpPr>
            <a:spLocks noGrp="1"/>
          </p:cNvSpPr>
          <p:nvPr>
            <p:ph sz="quarter" idx="12"/>
          </p:nvPr>
        </p:nvSpPr>
        <p:spPr/>
        <p:txBody>
          <a:bodyPr/>
          <a:lstStyle/>
          <a:p>
            <a:endParaRPr lang="en-US"/>
          </a:p>
        </p:txBody>
      </p:sp>
    </p:spTree>
    <p:extLst>
      <p:ext uri="{BB962C8B-B14F-4D97-AF65-F5344CB8AC3E}">
        <p14:creationId xmlns:p14="http://schemas.microsoft.com/office/powerpoint/2010/main" val="264774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p:txBody>
          <a:bodyPr/>
          <a:lstStyle/>
          <a:p>
            <a:r>
              <a:rPr lang="en-US" dirty="0"/>
              <a:t>Shock</a:t>
            </a:r>
          </a:p>
        </p:txBody>
      </p:sp>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pPr>
              <a:buClr>
                <a:srgbClr val="448431"/>
              </a:buClr>
            </a:pPr>
            <a:r>
              <a:rPr lang="en-US" dirty="0"/>
              <a:t>Shock is often difficult to diagnose </a:t>
            </a:r>
          </a:p>
          <a:p>
            <a:pPr>
              <a:buClr>
                <a:srgbClr val="448431"/>
              </a:buClr>
            </a:pPr>
            <a:r>
              <a:rPr lang="en-US" dirty="0"/>
              <a:t>Main signs of shock:</a:t>
            </a:r>
          </a:p>
          <a:p>
            <a:pPr lvl="1">
              <a:buClr>
                <a:srgbClr val="448431"/>
              </a:buClr>
            </a:pPr>
            <a:r>
              <a:rPr lang="en-US" dirty="0"/>
              <a:t>Rapid and shallow breathing</a:t>
            </a:r>
          </a:p>
          <a:p>
            <a:pPr lvl="1">
              <a:buClr>
                <a:srgbClr val="448431"/>
              </a:buClr>
            </a:pPr>
            <a:r>
              <a:rPr lang="en-US" dirty="0"/>
              <a:t>Capillary refill of greater than two seconds</a:t>
            </a:r>
          </a:p>
          <a:p>
            <a:pPr lvl="1">
              <a:buClr>
                <a:srgbClr val="448431"/>
              </a:buClr>
            </a:pPr>
            <a:r>
              <a:rPr lang="en-US" dirty="0"/>
              <a:t>Failure to follow simple commands, such as “squeeze my hand </a:t>
            </a:r>
          </a:p>
          <a:p>
            <a:pPr>
              <a:buClr>
                <a:srgbClr val="448431"/>
              </a:buClr>
            </a:pPr>
            <a:r>
              <a:rPr lang="en-US" dirty="0"/>
              <a:t>Symptoms of shock are easily missed. Pay careful attention to your patient</a:t>
            </a:r>
          </a:p>
          <a:p>
            <a:pPr lvl="1"/>
            <a:endParaRPr lang="en-US" dirty="0"/>
          </a:p>
          <a:p>
            <a:endParaRPr lang="en-US" dirty="0"/>
          </a:p>
        </p:txBody>
      </p:sp>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r>
              <a:rPr lang="en-US" dirty="0"/>
              <a:t>PM 3-5</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r>
              <a:rPr lang="en-US" dirty="0"/>
              <a:t>3-11</a:t>
            </a:r>
          </a:p>
        </p:txBody>
      </p:sp>
      <p:pic>
        <p:nvPicPr>
          <p:cNvPr id="7" name="Picture 6">
            <a:extLst>
              <a:ext uri="{FF2B5EF4-FFF2-40B4-BE49-F238E27FC236}">
                <a16:creationId xmlns:a16="http://schemas.microsoft.com/office/drawing/2014/main" id="{2F153B86-2B18-2543-BC42-0A10BE5861D4}"/>
              </a:ext>
            </a:extLst>
          </p:cNvPr>
          <p:cNvPicPr>
            <a:picLocks noChangeAspect="1"/>
          </p:cNvPicPr>
          <p:nvPr/>
        </p:nvPicPr>
        <p:blipFill rotWithShape="1">
          <a:blip r:embed="rId3"/>
          <a:srcRect l="26288" r="8550" b="2852"/>
          <a:stretch/>
        </p:blipFill>
        <p:spPr>
          <a:xfrm>
            <a:off x="5877536" y="2038866"/>
            <a:ext cx="2958893" cy="3052118"/>
          </a:xfrm>
          <a:prstGeom prst="rect">
            <a:avLst/>
          </a:prstGeom>
        </p:spPr>
      </p:pic>
    </p:spTree>
    <p:extLst>
      <p:ext uri="{BB962C8B-B14F-4D97-AF65-F5344CB8AC3E}">
        <p14:creationId xmlns:p14="http://schemas.microsoft.com/office/powerpoint/2010/main" val="2016821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p:txBody>
          <a:bodyPr>
            <a:normAutofit fontScale="90000"/>
          </a:bodyPr>
          <a:lstStyle/>
          <a:p>
            <a:r>
              <a:rPr lang="en-US" dirty="0"/>
              <a:t>Maintaining Body Temperature</a:t>
            </a:r>
          </a:p>
        </p:txBody>
      </p:sp>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pPr>
              <a:buClr>
                <a:srgbClr val="448431"/>
              </a:buClr>
            </a:pPr>
            <a:r>
              <a:rPr lang="en-US" dirty="0"/>
              <a:t>Keep the patient warm</a:t>
            </a:r>
          </a:p>
          <a:p>
            <a:pPr lvl="1">
              <a:buClr>
                <a:srgbClr val="448431"/>
              </a:buClr>
            </a:pPr>
            <a:r>
              <a:rPr lang="en-US" dirty="0"/>
              <a:t>Remove wet clothing</a:t>
            </a:r>
          </a:p>
          <a:p>
            <a:pPr lvl="1">
              <a:buClr>
                <a:srgbClr val="448431"/>
              </a:buClr>
            </a:pPr>
            <a:r>
              <a:rPr lang="en-US" dirty="0"/>
              <a:t>Place something between patient and ground           (e.g., cardboard, jacket, blanket)</a:t>
            </a:r>
          </a:p>
          <a:p>
            <a:pPr lvl="1">
              <a:buClr>
                <a:srgbClr val="448431"/>
              </a:buClr>
            </a:pPr>
            <a:r>
              <a:rPr lang="en-US" dirty="0"/>
              <a:t>Wrap patient with dry layers (e.g., coat, blanket, Mylar emergency blanket)</a:t>
            </a:r>
          </a:p>
          <a:p>
            <a:pPr lvl="1">
              <a:buClr>
                <a:srgbClr val="448431"/>
              </a:buClr>
            </a:pPr>
            <a:r>
              <a:rPr lang="en-US" dirty="0"/>
              <a:t>Shield patient from wind </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r>
              <a:rPr lang="en-US" dirty="0"/>
              <a:t>PM 3-5</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r>
              <a:rPr lang="en-US" dirty="0"/>
              <a:t>3-12</a:t>
            </a:r>
          </a:p>
        </p:txBody>
      </p:sp>
      <p:pic>
        <p:nvPicPr>
          <p:cNvPr id="7" name="Picture 2">
            <a:extLst>
              <a:ext uri="{FF2B5EF4-FFF2-40B4-BE49-F238E27FC236}">
                <a16:creationId xmlns:a16="http://schemas.microsoft.com/office/drawing/2014/main" id="{D020D822-AC32-BB4E-A1E9-5C4FA0719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989" y="3778770"/>
            <a:ext cx="3668798" cy="2062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6965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26361F-5A9D-EC40-B28C-075AB24DDBB5}"/>
              </a:ext>
            </a:extLst>
          </p:cNvPr>
          <p:cNvSpPr>
            <a:spLocks noGrp="1"/>
          </p:cNvSpPr>
          <p:nvPr>
            <p:ph type="title"/>
          </p:nvPr>
        </p:nvSpPr>
        <p:spPr/>
        <p:txBody>
          <a:bodyPr/>
          <a:lstStyle/>
          <a:p>
            <a:r>
              <a:rPr lang="en-US" dirty="0"/>
              <a:t>Break</a:t>
            </a:r>
          </a:p>
        </p:txBody>
      </p:sp>
      <p:sp>
        <p:nvSpPr>
          <p:cNvPr id="4" name="Text Placeholder 3">
            <a:extLst>
              <a:ext uri="{FF2B5EF4-FFF2-40B4-BE49-F238E27FC236}">
                <a16:creationId xmlns:a16="http://schemas.microsoft.com/office/drawing/2014/main" id="{A7378832-E5D1-8044-919B-6C2F2C02ACD9}"/>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F1B4A2A9-A805-BE41-BEEB-0E7E938B13B6}"/>
              </a:ext>
            </a:extLst>
          </p:cNvPr>
          <p:cNvSpPr>
            <a:spLocks noGrp="1"/>
          </p:cNvSpPr>
          <p:nvPr>
            <p:ph type="body" sz="quarter" idx="11"/>
          </p:nvPr>
        </p:nvSpPr>
        <p:spPr/>
        <p:txBody>
          <a:bodyPr/>
          <a:lstStyle/>
          <a:p>
            <a:endParaRPr lang="en-US"/>
          </a:p>
        </p:txBody>
      </p:sp>
      <p:pic>
        <p:nvPicPr>
          <p:cNvPr id="6" name="Picture 2">
            <a:extLst>
              <a:ext uri="{FF2B5EF4-FFF2-40B4-BE49-F238E27FC236}">
                <a16:creationId xmlns:a16="http://schemas.microsoft.com/office/drawing/2014/main" id="{AA09173D-ABB1-F643-B70F-4DBB51AEF4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55667"/>
            <a:ext cx="6389113" cy="388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0339836C-7AE4-0B4F-AE0F-3A470C8678A6}"/>
              </a:ext>
            </a:extLst>
          </p:cNvPr>
          <p:cNvSpPr/>
          <p:nvPr/>
        </p:nvSpPr>
        <p:spPr>
          <a:xfrm>
            <a:off x="6485114" y="1918279"/>
            <a:ext cx="2351315" cy="3231654"/>
          </a:xfrm>
          <a:prstGeom prst="rect">
            <a:avLst/>
          </a:prstGeom>
        </p:spPr>
        <p:txBody>
          <a:bodyPr wrap="square">
            <a:spAutoFit/>
          </a:bodyPr>
          <a:lstStyle/>
          <a:p>
            <a:r>
              <a:rPr lang="en-US" sz="3600" dirty="0">
                <a:solidFill>
                  <a:srgbClr val="448431"/>
                </a:solidFill>
                <a:latin typeface="Arial" pitchFamily="34" charset="0"/>
                <a:cs typeface="Arial" pitchFamily="34" charset="0"/>
              </a:rPr>
              <a:t>Return at</a:t>
            </a:r>
          </a:p>
          <a:p>
            <a:r>
              <a:rPr lang="en-US" sz="3600" dirty="0">
                <a:solidFill>
                  <a:srgbClr val="448431"/>
                </a:solidFill>
                <a:latin typeface="Arial" pitchFamily="34" charset="0"/>
                <a:cs typeface="Arial" pitchFamily="34" charset="0"/>
              </a:rPr>
              <a:t>_______</a:t>
            </a: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p>
            <a:r>
              <a:rPr lang="en-US" sz="2400" dirty="0">
                <a:latin typeface="Arial" pitchFamily="34" charset="0"/>
                <a:cs typeface="Arial" pitchFamily="34" charset="0"/>
              </a:rPr>
              <a:t>After Break:</a:t>
            </a:r>
          </a:p>
          <a:p>
            <a:r>
              <a:rPr lang="en-US" sz="2400" dirty="0">
                <a:latin typeface="Arial" pitchFamily="34" charset="0"/>
                <a:cs typeface="Arial" pitchFamily="34" charset="0"/>
              </a:rPr>
              <a:t>Practice Triage</a:t>
            </a:r>
            <a:endParaRPr lang="en-US" dirty="0"/>
          </a:p>
        </p:txBody>
      </p:sp>
    </p:spTree>
    <p:extLst>
      <p:ext uri="{BB962C8B-B14F-4D97-AF65-F5344CB8AC3E}">
        <p14:creationId xmlns:p14="http://schemas.microsoft.com/office/powerpoint/2010/main" val="906504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611BD-A165-6C48-BADD-5689472C3EC7}"/>
              </a:ext>
            </a:extLst>
          </p:cNvPr>
          <p:cNvSpPr>
            <a:spLocks noGrp="1"/>
          </p:cNvSpPr>
          <p:nvPr>
            <p:ph idx="1"/>
          </p:nvPr>
        </p:nvSpPr>
        <p:spPr/>
        <p:txBody>
          <a:bodyPr/>
          <a:lstStyle/>
          <a:p>
            <a:pPr>
              <a:buClr>
                <a:srgbClr val="448431"/>
              </a:buClr>
              <a:buFont typeface="Arial" panose="020B0604020202020204" pitchFamily="34" charset="0"/>
              <a:buChar char="•"/>
            </a:pPr>
            <a:r>
              <a:rPr lang="en-US" altLang="en-US" sz="3600" b="1" dirty="0" err="1">
                <a:solidFill>
                  <a:srgbClr val="FF0000"/>
                </a:solidFill>
              </a:rPr>
              <a:t>ST</a:t>
            </a:r>
            <a:r>
              <a:rPr lang="en-US" altLang="en-US" sz="3600" dirty="0" err="1"/>
              <a:t>art</a:t>
            </a:r>
            <a:r>
              <a:rPr lang="en-US" altLang="en-US" sz="3600" dirty="0"/>
              <a:t> = </a:t>
            </a:r>
            <a:r>
              <a:rPr lang="en-US" altLang="en-US" sz="3600" b="1" dirty="0">
                <a:solidFill>
                  <a:srgbClr val="FF0000"/>
                </a:solidFill>
              </a:rPr>
              <a:t>S</a:t>
            </a:r>
            <a:r>
              <a:rPr lang="en-US" altLang="en-US" sz="3600" dirty="0"/>
              <a:t>imple </a:t>
            </a:r>
            <a:r>
              <a:rPr lang="en-US" altLang="en-US" sz="3600" b="1" dirty="0">
                <a:solidFill>
                  <a:srgbClr val="FF0000"/>
                </a:solidFill>
              </a:rPr>
              <a:t>T</a:t>
            </a:r>
            <a:r>
              <a:rPr lang="en-US" altLang="en-US" sz="3600" dirty="0"/>
              <a:t>riage </a:t>
            </a:r>
          </a:p>
          <a:p>
            <a:pPr lvl="1">
              <a:buClr>
                <a:srgbClr val="448431"/>
              </a:buClr>
            </a:pPr>
            <a:r>
              <a:rPr lang="en-US" altLang="en-US" sz="3200" dirty="0"/>
              <a:t>Victims sorted based on priority of treatment</a:t>
            </a:r>
          </a:p>
          <a:p>
            <a:pPr>
              <a:buClr>
                <a:srgbClr val="448431"/>
              </a:buClr>
            </a:pPr>
            <a:endParaRPr lang="en-US" altLang="en-US" dirty="0"/>
          </a:p>
          <a:p>
            <a:pPr>
              <a:buClr>
                <a:srgbClr val="448431"/>
              </a:buClr>
              <a:buFont typeface="Arial" panose="020B0604020202020204" pitchFamily="34" charset="0"/>
              <a:buChar char="•"/>
            </a:pPr>
            <a:r>
              <a:rPr lang="en-US" altLang="en-US" sz="3600" dirty="0" err="1"/>
              <a:t>st</a:t>
            </a:r>
            <a:r>
              <a:rPr lang="en-US" altLang="en-US" sz="3600" b="1" dirty="0" err="1">
                <a:solidFill>
                  <a:srgbClr val="FF0000"/>
                </a:solidFill>
              </a:rPr>
              <a:t>ART</a:t>
            </a:r>
            <a:r>
              <a:rPr lang="en-US" altLang="en-US" sz="3600" dirty="0"/>
              <a:t> = </a:t>
            </a:r>
            <a:r>
              <a:rPr lang="en-US" altLang="en-US" sz="3600" b="1" dirty="0">
                <a:solidFill>
                  <a:srgbClr val="FF0000"/>
                </a:solidFill>
              </a:rPr>
              <a:t>A</a:t>
            </a:r>
            <a:r>
              <a:rPr lang="en-US" altLang="en-US" sz="3600" dirty="0"/>
              <a:t>nd </a:t>
            </a:r>
            <a:r>
              <a:rPr lang="en-US" altLang="en-US" sz="3600" b="1" dirty="0">
                <a:solidFill>
                  <a:srgbClr val="FF0000"/>
                </a:solidFill>
              </a:rPr>
              <a:t>R</a:t>
            </a:r>
            <a:r>
              <a:rPr lang="en-US" altLang="en-US" sz="3600" dirty="0"/>
              <a:t>apid </a:t>
            </a:r>
            <a:r>
              <a:rPr lang="en-US" altLang="en-US" sz="3600" b="1" dirty="0">
                <a:solidFill>
                  <a:srgbClr val="FF0000"/>
                </a:solidFill>
              </a:rPr>
              <a:t>T</a:t>
            </a:r>
            <a:r>
              <a:rPr lang="en-US" altLang="en-US" sz="3600" dirty="0"/>
              <a:t>reatment</a:t>
            </a:r>
          </a:p>
          <a:p>
            <a:pPr lvl="1">
              <a:buClr>
                <a:srgbClr val="448431"/>
              </a:buClr>
            </a:pPr>
            <a:r>
              <a:rPr lang="en-US" altLang="en-US" sz="3200" dirty="0"/>
              <a:t>Rapid treatment of injuries assessed and prioritized in first phase </a:t>
            </a:r>
          </a:p>
          <a:p>
            <a:endParaRPr lang="en-US" dirty="0"/>
          </a:p>
        </p:txBody>
      </p:sp>
      <p:sp>
        <p:nvSpPr>
          <p:cNvPr id="3" name="Title 2">
            <a:extLst>
              <a:ext uri="{FF2B5EF4-FFF2-40B4-BE49-F238E27FC236}">
                <a16:creationId xmlns:a16="http://schemas.microsoft.com/office/drawing/2014/main" id="{AC2633A3-52C7-604A-A0DA-16B4DB996C43}"/>
              </a:ext>
            </a:extLst>
          </p:cNvPr>
          <p:cNvSpPr>
            <a:spLocks noGrp="1"/>
          </p:cNvSpPr>
          <p:nvPr>
            <p:ph type="title"/>
          </p:nvPr>
        </p:nvSpPr>
        <p:spPr/>
        <p:txBody>
          <a:bodyPr/>
          <a:lstStyle/>
          <a:p>
            <a:r>
              <a:rPr lang="en-US" dirty="0" err="1"/>
              <a:t>STaRT</a:t>
            </a:r>
            <a:endParaRPr lang="en-US" dirty="0"/>
          </a:p>
        </p:txBody>
      </p:sp>
      <p:sp>
        <p:nvSpPr>
          <p:cNvPr id="4" name="Text Placeholder 3">
            <a:extLst>
              <a:ext uri="{FF2B5EF4-FFF2-40B4-BE49-F238E27FC236}">
                <a16:creationId xmlns:a16="http://schemas.microsoft.com/office/drawing/2014/main" id="{793E19FA-7FC1-694B-BD60-457E94BD3FA2}"/>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7F1FC40E-EC47-6449-9883-D3CF03353D3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01962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p:txBody>
          <a:bodyPr/>
          <a:lstStyle/>
          <a:p>
            <a:r>
              <a:rPr lang="en-US" dirty="0"/>
              <a:t>Unit</a:t>
            </a:r>
            <a:r>
              <a:rPr lang="en-US" sz="800" dirty="0">
                <a:solidFill>
                  <a:srgbClr val="448431"/>
                </a:solidFill>
              </a:rPr>
              <a:t> 3 </a:t>
            </a:r>
            <a:r>
              <a:rPr lang="en-US" dirty="0"/>
              <a:t>Objectives</a:t>
            </a:r>
          </a:p>
        </p:txBody>
      </p:sp>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pPr>
              <a:buClr>
                <a:srgbClr val="448431"/>
              </a:buClr>
            </a:pPr>
            <a:r>
              <a:rPr lang="en-US" dirty="0"/>
              <a:t>Identify life-threatening conditions including </a:t>
            </a:r>
          </a:p>
          <a:p>
            <a:pPr lvl="1">
              <a:buClr>
                <a:srgbClr val="448431"/>
              </a:buClr>
            </a:pPr>
            <a:r>
              <a:rPr lang="en-US" dirty="0"/>
              <a:t>Blocked airway  </a:t>
            </a:r>
          </a:p>
          <a:p>
            <a:pPr lvl="1">
              <a:buClr>
                <a:srgbClr val="448431"/>
              </a:buClr>
            </a:pPr>
            <a:r>
              <a:rPr lang="en-US" dirty="0">
                <a:solidFill>
                  <a:srgbClr val="FF0000"/>
                </a:solidFill>
              </a:rPr>
              <a:t>Severe</a:t>
            </a:r>
            <a:r>
              <a:rPr lang="en-US" dirty="0"/>
              <a:t> bleeding</a:t>
            </a:r>
          </a:p>
          <a:p>
            <a:pPr lvl="1">
              <a:buClr>
                <a:srgbClr val="448431"/>
              </a:buClr>
            </a:pPr>
            <a:r>
              <a:rPr lang="en-US" dirty="0"/>
              <a:t>Shock (low body temperature)</a:t>
            </a:r>
          </a:p>
          <a:p>
            <a:pPr>
              <a:buClr>
                <a:srgbClr val="448431"/>
              </a:buClr>
            </a:pPr>
            <a:r>
              <a:rPr lang="en-US" dirty="0"/>
              <a:t>Apply correct life saving techniques</a:t>
            </a:r>
          </a:p>
          <a:p>
            <a:pPr>
              <a:buClr>
                <a:srgbClr val="448431"/>
              </a:buClr>
            </a:pPr>
            <a:r>
              <a:rPr lang="en-US" dirty="0"/>
              <a:t>Triage </a:t>
            </a:r>
          </a:p>
          <a:p>
            <a:pPr>
              <a:buClr>
                <a:srgbClr val="448431"/>
              </a:buClr>
            </a:pPr>
            <a:r>
              <a:rPr lang="en-US" dirty="0"/>
              <a:t>Provide basic first-aid care for non-life threatening injuries </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r>
              <a:rPr lang="en-US" dirty="0"/>
              <a:t>PM 3-1</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r>
              <a:rPr lang="en-US" dirty="0"/>
              <a:t>3-1</a:t>
            </a:r>
          </a:p>
        </p:txBody>
      </p:sp>
      <p:pic>
        <p:nvPicPr>
          <p:cNvPr id="7" name="Picture 6" descr="TreatmentArea">
            <a:extLst>
              <a:ext uri="{FF2B5EF4-FFF2-40B4-BE49-F238E27FC236}">
                <a16:creationId xmlns:a16="http://schemas.microsoft.com/office/drawing/2014/main" id="{676A1EF4-B38F-8E4C-8C96-5D394E9A0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567" y="2098226"/>
            <a:ext cx="1996635" cy="26615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8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4D0DEE-1AD5-C445-820F-62DDA3A0799B}"/>
              </a:ext>
            </a:extLst>
          </p:cNvPr>
          <p:cNvSpPr>
            <a:spLocks noGrp="1"/>
          </p:cNvSpPr>
          <p:nvPr>
            <p:ph idx="1"/>
          </p:nvPr>
        </p:nvSpPr>
        <p:spPr/>
        <p:txBody>
          <a:bodyPr/>
          <a:lstStyle/>
          <a:p>
            <a:pPr>
              <a:buClr>
                <a:srgbClr val="448431"/>
              </a:buClr>
            </a:pPr>
            <a:r>
              <a:rPr lang="en-US" dirty="0"/>
              <a:t>Process for managing mass casualty event</a:t>
            </a:r>
          </a:p>
          <a:p>
            <a:pPr lvl="1">
              <a:buClr>
                <a:srgbClr val="448431"/>
              </a:buClr>
            </a:pPr>
            <a:r>
              <a:rPr lang="en-US" dirty="0"/>
              <a:t>Evaluate the survivors</a:t>
            </a:r>
          </a:p>
          <a:p>
            <a:pPr lvl="1">
              <a:buClr>
                <a:srgbClr val="448431"/>
              </a:buClr>
            </a:pPr>
            <a:r>
              <a:rPr lang="en-US" dirty="0"/>
              <a:t>Patients are sorted by severity of injury</a:t>
            </a:r>
          </a:p>
          <a:p>
            <a:pPr lvl="1">
              <a:buClr>
                <a:srgbClr val="448431"/>
              </a:buClr>
            </a:pPr>
            <a:r>
              <a:rPr lang="en-US" dirty="0"/>
              <a:t>Patients are prioritized for immediate or delayed treatment</a:t>
            </a:r>
          </a:p>
          <a:p>
            <a:pPr lvl="1"/>
            <a:endParaRPr lang="en-US" dirty="0"/>
          </a:p>
        </p:txBody>
      </p:sp>
      <p:sp>
        <p:nvSpPr>
          <p:cNvPr id="3" name="Title 2">
            <a:extLst>
              <a:ext uri="{FF2B5EF4-FFF2-40B4-BE49-F238E27FC236}">
                <a16:creationId xmlns:a16="http://schemas.microsoft.com/office/drawing/2014/main" id="{F0DC7A0B-FD8B-DD41-A0BF-B00872512799}"/>
              </a:ext>
            </a:extLst>
          </p:cNvPr>
          <p:cNvSpPr>
            <a:spLocks noGrp="1"/>
          </p:cNvSpPr>
          <p:nvPr>
            <p:ph type="title"/>
          </p:nvPr>
        </p:nvSpPr>
        <p:spPr/>
        <p:txBody>
          <a:bodyPr/>
          <a:lstStyle/>
          <a:p>
            <a:r>
              <a:rPr lang="en-US" dirty="0"/>
              <a:t>What is Triage?</a:t>
            </a:r>
          </a:p>
        </p:txBody>
      </p:sp>
      <p:sp>
        <p:nvSpPr>
          <p:cNvPr id="4" name="Text Placeholder 3">
            <a:extLst>
              <a:ext uri="{FF2B5EF4-FFF2-40B4-BE49-F238E27FC236}">
                <a16:creationId xmlns:a16="http://schemas.microsoft.com/office/drawing/2014/main" id="{9D60B54C-F0EB-9C49-8989-33591FD7929C}"/>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C46C6593-8D68-4F48-A3BA-4BFE86CB6DC2}"/>
              </a:ext>
            </a:extLst>
          </p:cNvPr>
          <p:cNvSpPr>
            <a:spLocks noGrp="1"/>
          </p:cNvSpPr>
          <p:nvPr>
            <p:ph type="body" sz="quarter" idx="11"/>
          </p:nvPr>
        </p:nvSpPr>
        <p:spPr/>
        <p:txBody>
          <a:bodyPr/>
          <a:lstStyle/>
          <a:p>
            <a:endParaRPr lang="en-US"/>
          </a:p>
        </p:txBody>
      </p:sp>
      <p:pic>
        <p:nvPicPr>
          <p:cNvPr id="8" name="Picture 7">
            <a:extLst>
              <a:ext uri="{FF2B5EF4-FFF2-40B4-BE49-F238E27FC236}">
                <a16:creationId xmlns:a16="http://schemas.microsoft.com/office/drawing/2014/main" id="{6740A400-814E-D444-859C-B9A54DB2B9CC}"/>
              </a:ext>
            </a:extLst>
          </p:cNvPr>
          <p:cNvPicPr>
            <a:picLocks noChangeAspect="1"/>
          </p:cNvPicPr>
          <p:nvPr/>
        </p:nvPicPr>
        <p:blipFill>
          <a:blip r:embed="rId3"/>
          <a:stretch>
            <a:fillRect/>
          </a:stretch>
        </p:blipFill>
        <p:spPr>
          <a:xfrm>
            <a:off x="4421223" y="3387963"/>
            <a:ext cx="4081686" cy="2721124"/>
          </a:xfrm>
          <a:prstGeom prst="rect">
            <a:avLst/>
          </a:prstGeom>
        </p:spPr>
      </p:pic>
    </p:spTree>
    <p:extLst>
      <p:ext uri="{BB962C8B-B14F-4D97-AF65-F5344CB8AC3E}">
        <p14:creationId xmlns:p14="http://schemas.microsoft.com/office/powerpoint/2010/main" val="886154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C260DB-2F29-614B-8C89-B0D91CFAAE08}"/>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358FD4B9-78AB-3748-9608-A3ACE65014FD}"/>
              </a:ext>
            </a:extLst>
          </p:cNvPr>
          <p:cNvSpPr>
            <a:spLocks noGrp="1"/>
          </p:cNvSpPr>
          <p:nvPr>
            <p:ph type="body" sz="quarter" idx="11"/>
          </p:nvPr>
        </p:nvSpPr>
        <p:spPr/>
        <p:txBody>
          <a:bodyPr/>
          <a:lstStyle/>
          <a:p>
            <a:endParaRPr lang="en-US"/>
          </a:p>
        </p:txBody>
      </p:sp>
      <p:pic>
        <p:nvPicPr>
          <p:cNvPr id="9" name="UNIT 3 simple triage and rapid treatment.mp4">
            <a:hlinkClick r:id="" action="ppaction://media"/>
            <a:extLst>
              <a:ext uri="{FF2B5EF4-FFF2-40B4-BE49-F238E27FC236}">
                <a16:creationId xmlns:a16="http://schemas.microsoft.com/office/drawing/2014/main" id="{CEC5D280-E12C-2B43-BD58-3ABE15179E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48462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34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5781C7-58F6-8240-BD79-B69719C5C59B}"/>
              </a:ext>
            </a:extLst>
          </p:cNvPr>
          <p:cNvSpPr>
            <a:spLocks noGrp="1"/>
          </p:cNvSpPr>
          <p:nvPr>
            <p:ph idx="1"/>
          </p:nvPr>
        </p:nvSpPr>
        <p:spPr/>
        <p:txBody>
          <a:bodyPr/>
          <a:lstStyle/>
          <a:p>
            <a:pPr>
              <a:buFont typeface="Arial" panose="020B0604020202020204" pitchFamily="34" charset="0"/>
              <a:buChar char="•"/>
            </a:pPr>
            <a:r>
              <a:rPr lang="en-US" altLang="en-US" u="sng" dirty="0">
                <a:solidFill>
                  <a:srgbClr val="FF0000"/>
                </a:solidFill>
              </a:rPr>
              <a:t>Immediate (I)</a:t>
            </a:r>
            <a:r>
              <a:rPr lang="en-US" altLang="en-US" dirty="0">
                <a:solidFill>
                  <a:srgbClr val="FF0000"/>
                </a:solidFill>
              </a:rPr>
              <a:t>:  Victim has life-threatening injuries (airway, bleeding, or shock) </a:t>
            </a:r>
          </a:p>
          <a:p>
            <a:pPr>
              <a:buFont typeface="Arial" panose="020B0604020202020204" pitchFamily="34" charset="0"/>
              <a:buChar char="•"/>
            </a:pPr>
            <a:r>
              <a:rPr lang="en-US" altLang="en-US" u="sng" dirty="0">
                <a:solidFill>
                  <a:srgbClr val="FF9900"/>
                </a:solidFill>
              </a:rPr>
              <a:t>Delayed (D)</a:t>
            </a:r>
            <a:r>
              <a:rPr lang="en-US" altLang="en-US" dirty="0">
                <a:solidFill>
                  <a:srgbClr val="FF9900"/>
                </a:solidFill>
              </a:rPr>
              <a:t>:  Injuries do not jeopardize victim’s life; treatment can be delayed</a:t>
            </a:r>
            <a:endParaRPr lang="en-US" altLang="en-US" u="sng" dirty="0">
              <a:solidFill>
                <a:srgbClr val="FFCC00"/>
              </a:solidFill>
            </a:endParaRPr>
          </a:p>
          <a:p>
            <a:pPr>
              <a:buFont typeface="Arial" panose="020B0604020202020204" pitchFamily="34" charset="0"/>
              <a:buChar char="•"/>
            </a:pPr>
            <a:r>
              <a:rPr lang="en-US" altLang="en-US" u="sng" dirty="0">
                <a:solidFill>
                  <a:srgbClr val="33CC33"/>
                </a:solidFill>
              </a:rPr>
              <a:t>Minor (M)</a:t>
            </a:r>
            <a:r>
              <a:rPr lang="en-US" altLang="en-US" dirty="0">
                <a:solidFill>
                  <a:srgbClr val="33CC33"/>
                </a:solidFill>
              </a:rPr>
              <a:t>:  Walking wounded and generally ambulatory </a:t>
            </a:r>
          </a:p>
          <a:p>
            <a:pPr>
              <a:buFont typeface="Arial" panose="020B0604020202020204" pitchFamily="34" charset="0"/>
              <a:buChar char="•"/>
            </a:pPr>
            <a:r>
              <a:rPr lang="en-US" altLang="en-US" u="sng" dirty="0"/>
              <a:t>Dead (DEAD)</a:t>
            </a:r>
            <a:r>
              <a:rPr lang="en-US" altLang="en-US" dirty="0"/>
              <a:t>:  No respiration after two attempts to open airway  </a:t>
            </a:r>
          </a:p>
          <a:p>
            <a:pPr>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EE7BF9B3-7C9B-E146-A30D-26D6F740B4F6}"/>
              </a:ext>
            </a:extLst>
          </p:cNvPr>
          <p:cNvSpPr>
            <a:spLocks noGrp="1"/>
          </p:cNvSpPr>
          <p:nvPr>
            <p:ph type="title"/>
          </p:nvPr>
        </p:nvSpPr>
        <p:spPr/>
        <p:txBody>
          <a:bodyPr/>
          <a:lstStyle/>
          <a:p>
            <a:r>
              <a:rPr lang="en-US" dirty="0"/>
              <a:t>Triage</a:t>
            </a:r>
          </a:p>
        </p:txBody>
      </p:sp>
      <p:sp>
        <p:nvSpPr>
          <p:cNvPr id="4" name="Text Placeholder 3">
            <a:extLst>
              <a:ext uri="{FF2B5EF4-FFF2-40B4-BE49-F238E27FC236}">
                <a16:creationId xmlns:a16="http://schemas.microsoft.com/office/drawing/2014/main" id="{287B4EA6-6926-D045-B6C2-7B0FB687C6E8}"/>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40C4E4CD-B7B7-164F-BF47-74D8CDF18BD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61513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AF2A06-3F09-B849-8580-D7CFE53F6EB9}"/>
              </a:ext>
            </a:extLst>
          </p:cNvPr>
          <p:cNvSpPr>
            <a:spLocks noGrp="1"/>
          </p:cNvSpPr>
          <p:nvPr>
            <p:ph idx="1"/>
          </p:nvPr>
        </p:nvSpPr>
        <p:spPr/>
        <p:txBody>
          <a:bodyPr/>
          <a:lstStyle/>
          <a:p>
            <a:pPr>
              <a:buClr>
                <a:srgbClr val="448431"/>
              </a:buClr>
              <a:buFont typeface="Arial" panose="020B0604020202020204" pitchFamily="34" charset="0"/>
              <a:buChar char="•"/>
            </a:pPr>
            <a:r>
              <a:rPr lang="en-US" altLang="en-US" dirty="0"/>
              <a:t>If hazmat or terrorist event is suspected, CERT members </a:t>
            </a:r>
            <a:r>
              <a:rPr lang="en-US" altLang="en-US" dirty="0">
                <a:solidFill>
                  <a:srgbClr val="FF0000"/>
                </a:solidFill>
              </a:rPr>
              <a:t>DO NOT </a:t>
            </a:r>
            <a:r>
              <a:rPr lang="en-US" altLang="en-US" dirty="0"/>
              <a:t>respond</a:t>
            </a:r>
          </a:p>
          <a:p>
            <a:pPr lvl="1">
              <a:buClr>
                <a:srgbClr val="448431"/>
              </a:buClr>
            </a:pPr>
            <a:r>
              <a:rPr lang="en-US" altLang="en-US" dirty="0"/>
              <a:t>Evacuate as safely as possible</a:t>
            </a:r>
          </a:p>
          <a:p>
            <a:pPr>
              <a:buClr>
                <a:srgbClr val="448431"/>
              </a:buClr>
              <a:buFont typeface="Arial" panose="020B0604020202020204" pitchFamily="34" charset="0"/>
              <a:buChar char="•"/>
            </a:pPr>
            <a:r>
              <a:rPr lang="en-US" altLang="en-US" dirty="0"/>
              <a:t>ALWAYS wear PPE:</a:t>
            </a:r>
          </a:p>
          <a:p>
            <a:pPr lvl="1">
              <a:buClr>
                <a:srgbClr val="448431"/>
              </a:buClr>
            </a:pPr>
            <a:r>
              <a:rPr lang="en-US" altLang="en-US" dirty="0"/>
              <a:t>Helmet</a:t>
            </a:r>
          </a:p>
          <a:p>
            <a:pPr lvl="1">
              <a:buClr>
                <a:srgbClr val="448431"/>
              </a:buClr>
            </a:pPr>
            <a:r>
              <a:rPr lang="en-US" altLang="en-US" dirty="0"/>
              <a:t>Goggles</a:t>
            </a:r>
          </a:p>
          <a:p>
            <a:pPr lvl="1">
              <a:buClr>
                <a:srgbClr val="448431"/>
              </a:buClr>
            </a:pPr>
            <a:r>
              <a:rPr lang="en-US" altLang="en-US" dirty="0"/>
              <a:t>N95 mask</a:t>
            </a:r>
          </a:p>
          <a:p>
            <a:pPr lvl="1">
              <a:buClr>
                <a:srgbClr val="448431"/>
              </a:buClr>
            </a:pPr>
            <a:r>
              <a:rPr lang="en-US" altLang="en-US" dirty="0"/>
              <a:t>Work gloves</a:t>
            </a:r>
          </a:p>
          <a:p>
            <a:pPr lvl="1">
              <a:buClr>
                <a:srgbClr val="448431"/>
              </a:buClr>
            </a:pPr>
            <a:r>
              <a:rPr lang="en-US" altLang="en-US" dirty="0"/>
              <a:t>Sturdy shoes or boots</a:t>
            </a:r>
          </a:p>
          <a:p>
            <a:pPr lvl="1">
              <a:buClr>
                <a:srgbClr val="448431"/>
              </a:buClr>
            </a:pPr>
            <a:r>
              <a:rPr lang="en-US" altLang="en-US" dirty="0"/>
              <a:t>Non-latex exam gloves</a:t>
            </a:r>
          </a:p>
          <a:p>
            <a:pPr>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D60F802B-14FC-A945-AEB2-7AA66BC46FDE}"/>
              </a:ext>
            </a:extLst>
          </p:cNvPr>
          <p:cNvSpPr>
            <a:spLocks noGrp="1"/>
          </p:cNvSpPr>
          <p:nvPr>
            <p:ph type="title"/>
          </p:nvPr>
        </p:nvSpPr>
        <p:spPr/>
        <p:txBody>
          <a:bodyPr>
            <a:normAutofit fontScale="90000"/>
          </a:bodyPr>
          <a:lstStyle/>
          <a:p>
            <a:r>
              <a:rPr lang="en-US" dirty="0"/>
              <a:t>Rescuer Safety During Triage</a:t>
            </a:r>
          </a:p>
        </p:txBody>
      </p:sp>
      <p:sp>
        <p:nvSpPr>
          <p:cNvPr id="4" name="Text Placeholder 3">
            <a:extLst>
              <a:ext uri="{FF2B5EF4-FFF2-40B4-BE49-F238E27FC236}">
                <a16:creationId xmlns:a16="http://schemas.microsoft.com/office/drawing/2014/main" id="{96AC6EE5-E9C5-714C-89CA-ACAD8AC193CE}"/>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F922D5F2-35B5-9645-AF6F-89B6EA11CC15}"/>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7ED9798F-7D6C-8342-BB6C-8EBBB02A4B4C}"/>
              </a:ext>
            </a:extLst>
          </p:cNvPr>
          <p:cNvPicPr>
            <a:picLocks noChangeAspect="1"/>
          </p:cNvPicPr>
          <p:nvPr/>
        </p:nvPicPr>
        <p:blipFill>
          <a:blip r:embed="rId2"/>
          <a:stretch>
            <a:fillRect/>
          </a:stretch>
        </p:blipFill>
        <p:spPr>
          <a:xfrm>
            <a:off x="4592483" y="3084615"/>
            <a:ext cx="4243946" cy="2829297"/>
          </a:xfrm>
          <a:prstGeom prst="rect">
            <a:avLst/>
          </a:prstGeom>
        </p:spPr>
      </p:pic>
    </p:spTree>
    <p:extLst>
      <p:ext uri="{BB962C8B-B14F-4D97-AF65-F5344CB8AC3E}">
        <p14:creationId xmlns:p14="http://schemas.microsoft.com/office/powerpoint/2010/main" val="3713279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79C775-E34C-7747-8154-E5CBE3DAF87C}"/>
              </a:ext>
            </a:extLst>
          </p:cNvPr>
          <p:cNvSpPr>
            <a:spLocks noGrp="1"/>
          </p:cNvSpPr>
          <p:nvPr>
            <p:ph idx="1"/>
          </p:nvPr>
        </p:nvSpPr>
        <p:spPr/>
        <p:txBody>
          <a:bodyPr/>
          <a:lstStyle/>
          <a:p>
            <a:pPr marL="0" indent="0">
              <a:buNone/>
            </a:pPr>
            <a:r>
              <a:rPr lang="en-US" altLang="en-US" dirty="0"/>
              <a:t>Step 1:  Stop, Look, Listen, and Think </a:t>
            </a:r>
          </a:p>
          <a:p>
            <a:pPr marL="0" indent="0">
              <a:buNone/>
            </a:pPr>
            <a:r>
              <a:rPr lang="en-US" altLang="en-US" dirty="0"/>
              <a:t>Step 2:  Conduct voice triage </a:t>
            </a:r>
          </a:p>
          <a:p>
            <a:pPr marL="0" indent="0">
              <a:buNone/>
            </a:pPr>
            <a:r>
              <a:rPr lang="en-US" altLang="en-US" dirty="0"/>
              <a:t>Step 3:  Start where you stand; follow 			systematic route </a:t>
            </a:r>
          </a:p>
          <a:p>
            <a:pPr marL="0" indent="0">
              <a:buNone/>
            </a:pPr>
            <a:r>
              <a:rPr lang="en-US" altLang="en-US" dirty="0"/>
              <a:t>Step 4:  Evaluate each victim and tag </a:t>
            </a:r>
          </a:p>
          <a:p>
            <a:pPr marL="0" indent="0">
              <a:buNone/>
            </a:pPr>
            <a:r>
              <a:rPr lang="en-US" altLang="en-US" dirty="0"/>
              <a:t>Step 5:  Treat “</a:t>
            </a:r>
            <a:r>
              <a:rPr lang="en-US" altLang="en-US" b="1" dirty="0">
                <a:solidFill>
                  <a:srgbClr val="FF0000"/>
                </a:solidFill>
              </a:rPr>
              <a:t>I</a:t>
            </a:r>
            <a:r>
              <a:rPr lang="en-US" altLang="en-US" dirty="0"/>
              <a:t>” </a:t>
            </a:r>
            <a:r>
              <a:rPr lang="en-US" altLang="en-US" dirty="0">
                <a:solidFill>
                  <a:srgbClr val="FF0000"/>
                </a:solidFill>
              </a:rPr>
              <a:t>life threats </a:t>
            </a:r>
            <a:r>
              <a:rPr lang="en-US" altLang="en-US" dirty="0"/>
              <a:t>immediately </a:t>
            </a:r>
          </a:p>
          <a:p>
            <a:pPr marL="0" indent="0">
              <a:buNone/>
            </a:pPr>
            <a:r>
              <a:rPr lang="en-US" altLang="en-US" dirty="0"/>
              <a:t>Step 6:  Document triage results</a:t>
            </a:r>
          </a:p>
          <a:p>
            <a:pPr marL="0" indent="0">
              <a:buNone/>
            </a:pPr>
            <a:endParaRPr lang="en-US" dirty="0"/>
          </a:p>
        </p:txBody>
      </p:sp>
      <p:sp>
        <p:nvSpPr>
          <p:cNvPr id="3" name="Title 2">
            <a:extLst>
              <a:ext uri="{FF2B5EF4-FFF2-40B4-BE49-F238E27FC236}">
                <a16:creationId xmlns:a16="http://schemas.microsoft.com/office/drawing/2014/main" id="{8D41DE34-FDEC-0646-8849-EB1064B1B407}"/>
              </a:ext>
            </a:extLst>
          </p:cNvPr>
          <p:cNvSpPr>
            <a:spLocks noGrp="1"/>
          </p:cNvSpPr>
          <p:nvPr>
            <p:ph type="title"/>
          </p:nvPr>
        </p:nvSpPr>
        <p:spPr/>
        <p:txBody>
          <a:bodyPr/>
          <a:lstStyle/>
          <a:p>
            <a:r>
              <a:rPr lang="en-US" dirty="0"/>
              <a:t>Triage Process</a:t>
            </a:r>
          </a:p>
        </p:txBody>
      </p:sp>
      <p:sp>
        <p:nvSpPr>
          <p:cNvPr id="4" name="Text Placeholder 3">
            <a:extLst>
              <a:ext uri="{FF2B5EF4-FFF2-40B4-BE49-F238E27FC236}">
                <a16:creationId xmlns:a16="http://schemas.microsoft.com/office/drawing/2014/main" id="{BD50A248-D8E7-F943-87DD-55747722F567}"/>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19E071ED-17F8-FC4F-B737-D6E64BA84E0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256365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B11C63-AFB9-2E4C-840E-13051FF7EABE}"/>
              </a:ext>
            </a:extLst>
          </p:cNvPr>
          <p:cNvSpPr>
            <a:spLocks noGrp="1"/>
          </p:cNvSpPr>
          <p:nvPr>
            <p:ph idx="1"/>
          </p:nvPr>
        </p:nvSpPr>
        <p:spPr/>
        <p:txBody>
          <a:bodyPr/>
          <a:lstStyle/>
          <a:p>
            <a:r>
              <a:rPr lang="en-US" altLang="en-US" dirty="0"/>
              <a:t>No team plan, organization, or goal</a:t>
            </a:r>
          </a:p>
          <a:p>
            <a:r>
              <a:rPr lang="en-US" altLang="en-US" dirty="0"/>
              <a:t>Indecisive leadership</a:t>
            </a:r>
          </a:p>
          <a:p>
            <a:r>
              <a:rPr lang="en-US" altLang="en-US" dirty="0"/>
              <a:t>Too much focus on one injury</a:t>
            </a:r>
          </a:p>
          <a:p>
            <a:r>
              <a:rPr lang="en-US" altLang="en-US" dirty="0"/>
              <a:t>Treatment (rather than triage) </a:t>
            </a:r>
          </a:p>
          <a:p>
            <a:pPr marL="0" indent="0">
              <a:buNone/>
            </a:pPr>
            <a:r>
              <a:rPr lang="en-US" altLang="en-US" dirty="0"/>
              <a:t>    </a:t>
            </a:r>
          </a:p>
          <a:p>
            <a:pPr marL="0" indent="0">
              <a:buNone/>
            </a:pPr>
            <a:r>
              <a:rPr lang="en-US" dirty="0"/>
              <a:t> </a:t>
            </a:r>
          </a:p>
        </p:txBody>
      </p:sp>
      <p:sp>
        <p:nvSpPr>
          <p:cNvPr id="3" name="Title 2">
            <a:extLst>
              <a:ext uri="{FF2B5EF4-FFF2-40B4-BE49-F238E27FC236}">
                <a16:creationId xmlns:a16="http://schemas.microsoft.com/office/drawing/2014/main" id="{AB000DCD-3FA7-E344-AC60-87E0F9D0AC81}"/>
              </a:ext>
            </a:extLst>
          </p:cNvPr>
          <p:cNvSpPr>
            <a:spLocks noGrp="1"/>
          </p:cNvSpPr>
          <p:nvPr>
            <p:ph type="title"/>
          </p:nvPr>
        </p:nvSpPr>
        <p:spPr/>
        <p:txBody>
          <a:bodyPr/>
          <a:lstStyle/>
          <a:p>
            <a:r>
              <a:rPr lang="en-US" dirty="0"/>
              <a:t>Triage Pitfalls</a:t>
            </a:r>
          </a:p>
        </p:txBody>
      </p:sp>
      <p:pic>
        <p:nvPicPr>
          <p:cNvPr id="7" name="Picture 6">
            <a:extLst>
              <a:ext uri="{FF2B5EF4-FFF2-40B4-BE49-F238E27FC236}">
                <a16:creationId xmlns:a16="http://schemas.microsoft.com/office/drawing/2014/main" id="{89CFAC66-EDE2-744A-95E3-35A3C3EE7524}"/>
              </a:ext>
            </a:extLst>
          </p:cNvPr>
          <p:cNvPicPr>
            <a:picLocks noChangeAspect="1"/>
          </p:cNvPicPr>
          <p:nvPr/>
        </p:nvPicPr>
        <p:blipFill rotWithShape="1">
          <a:blip r:embed="rId3">
            <a:extLst>
              <a:ext uri="{28A0092B-C50C-407E-A947-70E740481C1C}">
                <a14:useLocalDpi xmlns:a14="http://schemas.microsoft.com/office/drawing/2010/main" val="0"/>
              </a:ext>
            </a:extLst>
          </a:blip>
          <a:srcRect t="12452" b="5101"/>
          <a:stretch/>
        </p:blipFill>
        <p:spPr>
          <a:xfrm>
            <a:off x="315142" y="3521140"/>
            <a:ext cx="4209357" cy="2606527"/>
          </a:xfrm>
          <a:prstGeom prst="rect">
            <a:avLst/>
          </a:prstGeom>
        </p:spPr>
      </p:pic>
      <p:sp>
        <p:nvSpPr>
          <p:cNvPr id="4" name="Text Placeholder 3">
            <a:extLst>
              <a:ext uri="{FF2B5EF4-FFF2-40B4-BE49-F238E27FC236}">
                <a16:creationId xmlns:a16="http://schemas.microsoft.com/office/drawing/2014/main" id="{24330501-865D-0949-81A9-98DE0075AC57}"/>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CAD070E4-51B2-5F4E-B1AF-2FE202197EFE}"/>
              </a:ext>
            </a:extLst>
          </p:cNvPr>
          <p:cNvSpPr>
            <a:spLocks noGrp="1"/>
          </p:cNvSpPr>
          <p:nvPr>
            <p:ph type="body" sz="quarter" idx="11"/>
          </p:nvPr>
        </p:nvSpPr>
        <p:spPr/>
        <p:txBody>
          <a:bodyPr/>
          <a:lstStyle/>
          <a:p>
            <a:endParaRPr lang="en-US"/>
          </a:p>
        </p:txBody>
      </p:sp>
      <p:pic>
        <p:nvPicPr>
          <p:cNvPr id="9" name="Picture 8">
            <a:extLst>
              <a:ext uri="{FF2B5EF4-FFF2-40B4-BE49-F238E27FC236}">
                <a16:creationId xmlns:a16="http://schemas.microsoft.com/office/drawing/2014/main" id="{D7603597-D2A5-754C-98E8-FB8DC473763A}"/>
              </a:ext>
            </a:extLst>
          </p:cNvPr>
          <p:cNvPicPr>
            <a:picLocks noChangeAspect="1"/>
          </p:cNvPicPr>
          <p:nvPr/>
        </p:nvPicPr>
        <p:blipFill rotWithShape="1">
          <a:blip r:embed="rId3">
            <a:extLst>
              <a:ext uri="{28A0092B-C50C-407E-A947-70E740481C1C}">
                <a14:useLocalDpi xmlns:a14="http://schemas.microsoft.com/office/drawing/2010/main" val="0"/>
              </a:ext>
            </a:extLst>
          </a:blip>
          <a:srcRect t="12452" b="5101"/>
          <a:stretch/>
        </p:blipFill>
        <p:spPr>
          <a:xfrm flipH="1">
            <a:off x="4618759" y="3521140"/>
            <a:ext cx="4209357" cy="2606527"/>
          </a:xfrm>
          <a:prstGeom prst="rect">
            <a:avLst/>
          </a:prstGeom>
        </p:spPr>
      </p:pic>
    </p:spTree>
    <p:extLst>
      <p:ext uri="{BB962C8B-B14F-4D97-AF65-F5344CB8AC3E}">
        <p14:creationId xmlns:p14="http://schemas.microsoft.com/office/powerpoint/2010/main" val="1980321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34B2CE-A5C9-3445-9CD0-27E7A1AA02EE}"/>
              </a:ext>
            </a:extLst>
          </p:cNvPr>
          <p:cNvSpPr>
            <a:spLocks noGrp="1"/>
          </p:cNvSpPr>
          <p:nvPr>
            <p:ph type="title"/>
          </p:nvPr>
        </p:nvSpPr>
        <p:spPr/>
        <p:txBody>
          <a:bodyPr/>
          <a:lstStyle/>
          <a:p>
            <a:r>
              <a:rPr lang="en-US" dirty="0"/>
              <a:t>Activity Time</a:t>
            </a:r>
          </a:p>
        </p:txBody>
      </p:sp>
      <p:sp>
        <p:nvSpPr>
          <p:cNvPr id="4" name="Text Placeholder 3">
            <a:extLst>
              <a:ext uri="{FF2B5EF4-FFF2-40B4-BE49-F238E27FC236}">
                <a16:creationId xmlns:a16="http://schemas.microsoft.com/office/drawing/2014/main" id="{6B07898F-E1A6-724C-A3A9-4AD4342E2BD6}"/>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72CCB342-7014-3042-A223-1B2B199FAA6D}"/>
              </a:ext>
            </a:extLst>
          </p:cNvPr>
          <p:cNvPicPr>
            <a:picLocks noChangeAspect="1"/>
          </p:cNvPicPr>
          <p:nvPr/>
        </p:nvPicPr>
        <p:blipFill>
          <a:blip r:embed="rId2"/>
          <a:stretch>
            <a:fillRect/>
          </a:stretch>
        </p:blipFill>
        <p:spPr>
          <a:xfrm>
            <a:off x="1057320" y="1569640"/>
            <a:ext cx="6877178" cy="4584785"/>
          </a:xfrm>
          <a:prstGeom prst="rect">
            <a:avLst/>
          </a:prstGeom>
        </p:spPr>
      </p:pic>
      <p:sp>
        <p:nvSpPr>
          <p:cNvPr id="5" name="Text Placeholder 4">
            <a:extLst>
              <a:ext uri="{FF2B5EF4-FFF2-40B4-BE49-F238E27FC236}">
                <a16:creationId xmlns:a16="http://schemas.microsoft.com/office/drawing/2014/main" id="{C66A90DC-5BE7-0F49-B5FF-627A08F4645E}"/>
              </a:ext>
            </a:extLst>
          </p:cNvPr>
          <p:cNvSpPr>
            <a:spLocks noGrp="1"/>
          </p:cNvSpPr>
          <p:nvPr>
            <p:ph type="body" sz="quarter" idx="11"/>
          </p:nvPr>
        </p:nvSpPr>
        <p:spPr/>
        <p:txBody>
          <a:bodyPr/>
          <a:lstStyle/>
          <a:p>
            <a:endParaRPr lang="en-US"/>
          </a:p>
        </p:txBody>
      </p:sp>
      <p:sp>
        <p:nvSpPr>
          <p:cNvPr id="7" name="TextBox 6">
            <a:extLst>
              <a:ext uri="{FF2B5EF4-FFF2-40B4-BE49-F238E27FC236}">
                <a16:creationId xmlns:a16="http://schemas.microsoft.com/office/drawing/2014/main" id="{63E50A45-6E57-A748-820C-77EA22885129}"/>
              </a:ext>
            </a:extLst>
          </p:cNvPr>
          <p:cNvSpPr txBox="1"/>
          <p:nvPr/>
        </p:nvSpPr>
        <p:spPr>
          <a:xfrm>
            <a:off x="4302537" y="2248930"/>
            <a:ext cx="3160944" cy="861774"/>
          </a:xfrm>
          <a:prstGeom prst="rect">
            <a:avLst/>
          </a:prstGeom>
          <a:noFill/>
        </p:spPr>
        <p:txBody>
          <a:bodyPr wrap="square" rtlCol="0">
            <a:spAutoFit/>
          </a:bodyPr>
          <a:lstStyle/>
          <a:p>
            <a:r>
              <a:rPr lang="en-US" sz="3200" dirty="0"/>
              <a:t>Teddy Bear Triage</a:t>
            </a:r>
          </a:p>
          <a:p>
            <a:endParaRPr lang="en-US" dirty="0"/>
          </a:p>
        </p:txBody>
      </p:sp>
    </p:spTree>
    <p:extLst>
      <p:ext uri="{BB962C8B-B14F-4D97-AF65-F5344CB8AC3E}">
        <p14:creationId xmlns:p14="http://schemas.microsoft.com/office/powerpoint/2010/main" val="3986005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A1820F-D5DE-8E47-87ED-7115A20B0C9F}"/>
              </a:ext>
            </a:extLst>
          </p:cNvPr>
          <p:cNvSpPr>
            <a:spLocks noGrp="1"/>
          </p:cNvSpPr>
          <p:nvPr>
            <p:ph idx="1"/>
          </p:nvPr>
        </p:nvSpPr>
        <p:spPr/>
        <p:txBody>
          <a:bodyPr>
            <a:normAutofit/>
          </a:bodyPr>
          <a:lstStyle/>
          <a:p>
            <a:r>
              <a:rPr lang="en-US" dirty="0"/>
              <a:t>Check Airway:</a:t>
            </a:r>
          </a:p>
          <a:p>
            <a:pPr marL="0" indent="0">
              <a:buNone/>
            </a:pPr>
            <a:r>
              <a:rPr lang="en-US" dirty="0"/>
              <a:t>     -- </a:t>
            </a:r>
            <a:r>
              <a:rPr lang="en-US" i="1" u="sng" dirty="0"/>
              <a:t>Respiration</a:t>
            </a:r>
            <a:r>
              <a:rPr lang="en-US" dirty="0"/>
              <a:t> &gt;30 bpm =  </a:t>
            </a:r>
            <a:r>
              <a:rPr lang="en-US" dirty="0">
                <a:solidFill>
                  <a:srgbClr val="FF0000"/>
                </a:solidFill>
              </a:rPr>
              <a:t>IMMEDIATE</a:t>
            </a:r>
          </a:p>
          <a:p>
            <a:r>
              <a:rPr lang="en-US" dirty="0"/>
              <a:t>Check Circulation </a:t>
            </a:r>
          </a:p>
          <a:p>
            <a:pPr lvl="1"/>
            <a:r>
              <a:rPr lang="en-US" sz="2800" i="1" u="sng" dirty="0"/>
              <a:t> Perfusion</a:t>
            </a:r>
            <a:r>
              <a:rPr lang="en-US" sz="2800" dirty="0"/>
              <a:t>: Blanch Test &gt;2  seconds = </a:t>
            </a:r>
            <a:r>
              <a:rPr lang="en-US" sz="2800" dirty="0">
                <a:solidFill>
                  <a:srgbClr val="FF0000"/>
                </a:solidFill>
              </a:rPr>
              <a:t>IMMEDIATE</a:t>
            </a:r>
            <a:endParaRPr lang="en-US" dirty="0"/>
          </a:p>
          <a:p>
            <a:r>
              <a:rPr lang="en-US" dirty="0"/>
              <a:t>Check Mental Status</a:t>
            </a:r>
          </a:p>
          <a:p>
            <a:pPr marL="0" indent="0">
              <a:buNone/>
            </a:pPr>
            <a:r>
              <a:rPr lang="en-US" dirty="0"/>
              <a:t>     -- Unconscious = </a:t>
            </a:r>
            <a:r>
              <a:rPr lang="en-US" dirty="0">
                <a:solidFill>
                  <a:srgbClr val="FF0000"/>
                </a:solidFill>
              </a:rPr>
              <a:t>IMMEDIATE</a:t>
            </a:r>
          </a:p>
          <a:p>
            <a:pPr marL="0" indent="0">
              <a:buNone/>
            </a:pPr>
            <a:r>
              <a:rPr lang="en-US" dirty="0"/>
              <a:t>     -- Can’t follow simple commands =  </a:t>
            </a:r>
            <a:r>
              <a:rPr lang="en-US" dirty="0">
                <a:solidFill>
                  <a:srgbClr val="FF0000"/>
                </a:solidFill>
              </a:rPr>
              <a:t>IMMEDIATE</a:t>
            </a:r>
          </a:p>
          <a:p>
            <a:pPr marL="0" indent="0">
              <a:buNone/>
            </a:pPr>
            <a:r>
              <a:rPr lang="en-US" dirty="0">
                <a:solidFill>
                  <a:srgbClr val="FF0000"/>
                </a:solidFill>
              </a:rPr>
              <a:t>		</a:t>
            </a:r>
            <a:r>
              <a:rPr lang="en-US" sz="3200" dirty="0">
                <a:solidFill>
                  <a:srgbClr val="448431"/>
                </a:solidFill>
              </a:rPr>
              <a:t>“30 – 2 - CAN DO”</a:t>
            </a:r>
            <a:endParaRPr lang="en-US" sz="3200" dirty="0"/>
          </a:p>
        </p:txBody>
      </p:sp>
      <p:sp>
        <p:nvSpPr>
          <p:cNvPr id="3" name="Title 2">
            <a:extLst>
              <a:ext uri="{FF2B5EF4-FFF2-40B4-BE49-F238E27FC236}">
                <a16:creationId xmlns:a16="http://schemas.microsoft.com/office/drawing/2014/main" id="{A70ED67C-87BC-684C-8C3D-E0313A451539}"/>
              </a:ext>
            </a:extLst>
          </p:cNvPr>
          <p:cNvSpPr>
            <a:spLocks noGrp="1"/>
          </p:cNvSpPr>
          <p:nvPr>
            <p:ph type="title"/>
          </p:nvPr>
        </p:nvSpPr>
        <p:spPr>
          <a:xfrm>
            <a:off x="315142" y="320678"/>
            <a:ext cx="6717425" cy="1017672"/>
          </a:xfrm>
        </p:spPr>
        <p:txBody>
          <a:bodyPr>
            <a:normAutofit fontScale="90000"/>
          </a:bodyPr>
          <a:lstStyle/>
          <a:p>
            <a:r>
              <a:rPr lang="en-US" dirty="0"/>
              <a:t>Triage Evaluation = RPM</a:t>
            </a:r>
            <a:br>
              <a:rPr lang="en-US" dirty="0"/>
            </a:br>
            <a:endParaRPr lang="en-US" dirty="0"/>
          </a:p>
        </p:txBody>
      </p:sp>
      <p:sp>
        <p:nvSpPr>
          <p:cNvPr id="4" name="Text Placeholder 3">
            <a:extLst>
              <a:ext uri="{FF2B5EF4-FFF2-40B4-BE49-F238E27FC236}">
                <a16:creationId xmlns:a16="http://schemas.microsoft.com/office/drawing/2014/main" id="{45B5869A-580B-7D4A-B660-AD56979C0B7C}"/>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F891165C-5F8E-0D4F-87EF-E85F08E84A88}"/>
              </a:ext>
            </a:extLst>
          </p:cNvPr>
          <p:cNvSpPr>
            <a:spLocks noGrp="1"/>
          </p:cNvSpPr>
          <p:nvPr>
            <p:ph type="body" sz="quarter" idx="11"/>
          </p:nvPr>
        </p:nvSpPr>
        <p:spPr/>
        <p:txBody>
          <a:bodyPr/>
          <a:lstStyle/>
          <a:p>
            <a:endParaRPr lang="en-US"/>
          </a:p>
        </p:txBody>
      </p:sp>
      <p:sp>
        <p:nvSpPr>
          <p:cNvPr id="6" name="Content Placeholder 5">
            <a:extLst>
              <a:ext uri="{FF2B5EF4-FFF2-40B4-BE49-F238E27FC236}">
                <a16:creationId xmlns:a16="http://schemas.microsoft.com/office/drawing/2014/main" id="{D7AD0AAB-014B-8846-9EF1-17E453F40B18}"/>
              </a:ext>
            </a:extLst>
          </p:cNvPr>
          <p:cNvSpPr>
            <a:spLocks noGrp="1"/>
          </p:cNvSpPr>
          <p:nvPr>
            <p:ph sz="quarter" idx="12"/>
          </p:nvPr>
        </p:nvSpPr>
        <p:spPr/>
        <p:txBody>
          <a:bodyPr/>
          <a:lstStyle/>
          <a:p>
            <a:endParaRPr lang="en-US"/>
          </a:p>
        </p:txBody>
      </p:sp>
    </p:spTree>
    <p:extLst>
      <p:ext uri="{BB962C8B-B14F-4D97-AF65-F5344CB8AC3E}">
        <p14:creationId xmlns:p14="http://schemas.microsoft.com/office/powerpoint/2010/main" val="755011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p:txBody>
          <a:bodyPr/>
          <a:lstStyle/>
          <a:p>
            <a:r>
              <a:rPr lang="en-US" dirty="0"/>
              <a:t>Providing Comfort</a:t>
            </a:r>
          </a:p>
        </p:txBody>
      </p:sp>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a:xfrm>
            <a:off x="315142" y="1840675"/>
            <a:ext cx="8512974" cy="4461699"/>
          </a:xfrm>
        </p:spPr>
        <p:txBody>
          <a:bodyPr/>
          <a:lstStyle/>
          <a:p>
            <a:pPr>
              <a:buClr>
                <a:srgbClr val="448431"/>
              </a:buClr>
            </a:pPr>
            <a:r>
              <a:rPr lang="en-US" dirty="0"/>
              <a:t>What can you do?</a:t>
            </a:r>
          </a:p>
          <a:p>
            <a:pPr lvl="1">
              <a:buClr>
                <a:srgbClr val="448431"/>
              </a:buClr>
            </a:pPr>
            <a:r>
              <a:rPr lang="en-US" dirty="0"/>
              <a:t>Keep them warm </a:t>
            </a:r>
          </a:p>
          <a:p>
            <a:pPr lvl="1">
              <a:buClr>
                <a:srgbClr val="448431"/>
              </a:buClr>
            </a:pPr>
            <a:r>
              <a:rPr lang="en-US" dirty="0"/>
              <a:t>Offer a hand to hold </a:t>
            </a:r>
          </a:p>
          <a:p>
            <a:pPr lvl="1">
              <a:buClr>
                <a:srgbClr val="448431"/>
              </a:buClr>
            </a:pPr>
            <a:r>
              <a:rPr lang="en-US" dirty="0"/>
              <a:t>Maintain eye contact </a:t>
            </a:r>
          </a:p>
          <a:p>
            <a:pPr lvl="1">
              <a:buClr>
                <a:srgbClr val="448431"/>
              </a:buClr>
            </a:pPr>
            <a:r>
              <a:rPr lang="en-US" dirty="0"/>
              <a:t>Be patient and understanding </a:t>
            </a:r>
          </a:p>
          <a:p>
            <a:pPr lvl="1">
              <a:buClr>
                <a:srgbClr val="448431"/>
              </a:buClr>
            </a:pPr>
            <a:r>
              <a:rPr lang="en-US" dirty="0"/>
              <a:t>If you have to move on to provide aid to another person, let them know </a:t>
            </a:r>
          </a:p>
          <a:p>
            <a:endParaRPr lang="en-US" dirty="0"/>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r>
              <a:rPr lang="en-US" dirty="0"/>
              <a:t>PM 3-8</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r>
              <a:rPr lang="en-US" dirty="0"/>
              <a:t>3-21</a:t>
            </a:r>
          </a:p>
        </p:txBody>
      </p:sp>
    </p:spTree>
    <p:extLst>
      <p:ext uri="{BB962C8B-B14F-4D97-AF65-F5344CB8AC3E}">
        <p14:creationId xmlns:p14="http://schemas.microsoft.com/office/powerpoint/2010/main" val="168422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B5FA-DE40-D84F-85C3-AAC8E0586BDB}"/>
              </a:ext>
            </a:extLst>
          </p:cNvPr>
          <p:cNvSpPr>
            <a:spLocks noGrp="1"/>
          </p:cNvSpPr>
          <p:nvPr>
            <p:ph type="title"/>
          </p:nvPr>
        </p:nvSpPr>
        <p:spPr/>
        <p:txBody>
          <a:bodyPr/>
          <a:lstStyle/>
          <a:p>
            <a:r>
              <a:rPr lang="en-US" dirty="0"/>
              <a:t>Break</a:t>
            </a:r>
          </a:p>
        </p:txBody>
      </p:sp>
      <p:sp>
        <p:nvSpPr>
          <p:cNvPr id="3" name="Content Placeholder 2">
            <a:extLst>
              <a:ext uri="{FF2B5EF4-FFF2-40B4-BE49-F238E27FC236}">
                <a16:creationId xmlns:a16="http://schemas.microsoft.com/office/drawing/2014/main" id="{C24046D7-93BD-0040-9A66-648D920F1414}"/>
              </a:ext>
            </a:extLst>
          </p:cNvPr>
          <p:cNvSpPr>
            <a:spLocks noGrp="1"/>
          </p:cNvSpPr>
          <p:nvPr>
            <p:ph idx="1"/>
          </p:nvPr>
        </p:nvSpPr>
        <p:spPr>
          <a:xfrm>
            <a:off x="6305797" y="1816925"/>
            <a:ext cx="2530632" cy="4485449"/>
          </a:xfrm>
        </p:spPr>
        <p:txBody>
          <a:bodyPr/>
          <a:lstStyle/>
          <a:p>
            <a:pPr algn="ctr"/>
            <a:r>
              <a:rPr lang="en-US" b="1" dirty="0">
                <a:solidFill>
                  <a:srgbClr val="448431"/>
                </a:solidFill>
              </a:rPr>
              <a:t>RETURN  AT </a:t>
            </a:r>
          </a:p>
          <a:p>
            <a:pPr algn="ctr"/>
            <a:r>
              <a:rPr lang="en-US" b="1" dirty="0">
                <a:solidFill>
                  <a:srgbClr val="448431"/>
                </a:solidFill>
              </a:rPr>
              <a:t>_____</a:t>
            </a:r>
          </a:p>
          <a:p>
            <a:pPr algn="ctr"/>
            <a:endParaRPr lang="en-US" b="1" dirty="0">
              <a:solidFill>
                <a:srgbClr val="448431"/>
              </a:solidFill>
            </a:endParaRPr>
          </a:p>
          <a:p>
            <a:pPr algn="ctr"/>
            <a:endParaRPr lang="en-US" b="1" dirty="0">
              <a:solidFill>
                <a:srgbClr val="448431"/>
              </a:solidFill>
            </a:endParaRPr>
          </a:p>
          <a:p>
            <a:pPr algn="ctr"/>
            <a:r>
              <a:rPr lang="en-US" b="1" dirty="0">
                <a:solidFill>
                  <a:srgbClr val="448431"/>
                </a:solidFill>
              </a:rPr>
              <a:t>for </a:t>
            </a:r>
          </a:p>
          <a:p>
            <a:pPr algn="ctr"/>
            <a:r>
              <a:rPr lang="en-US" b="1" dirty="0">
                <a:solidFill>
                  <a:srgbClr val="448431"/>
                </a:solidFill>
              </a:rPr>
              <a:t>Basic First Aid </a:t>
            </a:r>
            <a:r>
              <a:rPr lang="en-US" b="1">
                <a:solidFill>
                  <a:srgbClr val="448431"/>
                </a:solidFill>
              </a:rPr>
              <a:t>and Splinting</a:t>
            </a:r>
            <a:endParaRPr lang="en-US" dirty="0"/>
          </a:p>
        </p:txBody>
      </p:sp>
      <p:sp>
        <p:nvSpPr>
          <p:cNvPr id="4" name="Text Placeholder 3">
            <a:extLst>
              <a:ext uri="{FF2B5EF4-FFF2-40B4-BE49-F238E27FC236}">
                <a16:creationId xmlns:a16="http://schemas.microsoft.com/office/drawing/2014/main" id="{F1E137AC-56E9-4043-A043-E9BD180F3214}"/>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9FD330C-E9DF-284F-B0EC-DE9BF1617707}"/>
              </a:ext>
            </a:extLst>
          </p:cNvPr>
          <p:cNvSpPr>
            <a:spLocks noGrp="1"/>
          </p:cNvSpPr>
          <p:nvPr>
            <p:ph type="body" sz="quarter" idx="11"/>
          </p:nvPr>
        </p:nvSpPr>
        <p:spPr/>
        <p:txBody>
          <a:bodyPr/>
          <a:lstStyle/>
          <a:p>
            <a:endParaRPr lang="en-US"/>
          </a:p>
        </p:txBody>
      </p:sp>
      <p:pic>
        <p:nvPicPr>
          <p:cNvPr id="6" name="Picture 3">
            <a:extLst>
              <a:ext uri="{FF2B5EF4-FFF2-40B4-BE49-F238E27FC236}">
                <a16:creationId xmlns:a16="http://schemas.microsoft.com/office/drawing/2014/main" id="{995ECD66-826D-5749-A91B-AC49B7BCAB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78281"/>
            <a:ext cx="6212169" cy="377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451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p:txBody>
          <a:bodyPr>
            <a:normAutofit/>
          </a:bodyPr>
          <a:lstStyle/>
          <a:p>
            <a:r>
              <a:rPr lang="en-US" dirty="0"/>
              <a:t>Assumptions</a:t>
            </a:r>
          </a:p>
        </p:txBody>
      </p:sp>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pPr marL="0" indent="0">
              <a:buNone/>
            </a:pPr>
            <a:r>
              <a:rPr lang="en-US" altLang="en-US" dirty="0"/>
              <a:t>Need for CERT members to learn disaster medical operations is based on two assumptions: </a:t>
            </a:r>
          </a:p>
          <a:p>
            <a:pPr marL="971550" lvl="1" indent="-514350">
              <a:buClr>
                <a:schemeClr val="accent6">
                  <a:lumMod val="75000"/>
                </a:schemeClr>
              </a:buClr>
              <a:buFont typeface="Arial" charset="0"/>
              <a:buAutoNum type="arabicPeriod"/>
            </a:pPr>
            <a:r>
              <a:rPr lang="en-US" altLang="en-US" dirty="0"/>
              <a:t>Number of survivors could exceed local capacity for treatment</a:t>
            </a:r>
          </a:p>
          <a:p>
            <a:pPr marL="971550" lvl="1" indent="-514350">
              <a:buClr>
                <a:schemeClr val="accent6">
                  <a:lumMod val="75000"/>
                </a:schemeClr>
              </a:buClr>
              <a:buFont typeface="Arial" charset="0"/>
              <a:buAutoNum type="arabicPeriod"/>
            </a:pPr>
            <a:r>
              <a:rPr lang="en-US" altLang="en-US" dirty="0"/>
              <a:t>Survivors will assist others</a:t>
            </a:r>
          </a:p>
          <a:p>
            <a:pPr lvl="2">
              <a:buClr>
                <a:schemeClr val="accent6">
                  <a:lumMod val="75000"/>
                </a:schemeClr>
              </a:buClr>
              <a:buFont typeface="Arial" charset="0"/>
              <a:buChar char="‒"/>
            </a:pPr>
            <a:r>
              <a:rPr lang="en-US" altLang="en-US" dirty="0"/>
              <a:t>They will do whatever they know how to do</a:t>
            </a:r>
          </a:p>
          <a:p>
            <a:pPr lvl="2">
              <a:buClr>
                <a:schemeClr val="accent6">
                  <a:lumMod val="75000"/>
                </a:schemeClr>
              </a:buClr>
              <a:buFont typeface="Arial" charset="0"/>
              <a:buChar char="‒"/>
            </a:pPr>
            <a:r>
              <a:rPr lang="en-US" altLang="en-US" dirty="0"/>
              <a:t>They need to know lifesaving first aid or post-disaster survival techniques</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r>
              <a:rPr lang="en-US" dirty="0"/>
              <a:t>3-2</a:t>
            </a:r>
          </a:p>
        </p:txBody>
      </p:sp>
    </p:spTree>
    <p:extLst>
      <p:ext uri="{BB962C8B-B14F-4D97-AF65-F5344CB8AC3E}">
        <p14:creationId xmlns:p14="http://schemas.microsoft.com/office/powerpoint/2010/main" val="3666425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p:txBody>
          <a:bodyPr/>
          <a:lstStyle/>
          <a:p>
            <a:r>
              <a:rPr lang="en-US" dirty="0"/>
              <a:t>Treating Burns</a:t>
            </a:r>
          </a:p>
        </p:txBody>
      </p:sp>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normAutofit/>
          </a:bodyPr>
          <a:lstStyle/>
          <a:p>
            <a:pPr>
              <a:buClr>
                <a:srgbClr val="448431"/>
              </a:buClr>
            </a:pPr>
            <a:r>
              <a:rPr lang="en-US" sz="3200" dirty="0"/>
              <a:t>Goals</a:t>
            </a:r>
          </a:p>
          <a:p>
            <a:pPr lvl="1">
              <a:buClr>
                <a:srgbClr val="448431"/>
              </a:buClr>
            </a:pPr>
            <a:r>
              <a:rPr lang="en-US" sz="2800" dirty="0"/>
              <a:t>Prevent hypothermia </a:t>
            </a:r>
          </a:p>
          <a:p>
            <a:pPr lvl="1">
              <a:buClr>
                <a:srgbClr val="448431"/>
              </a:buClr>
            </a:pPr>
            <a:r>
              <a:rPr lang="en-US" sz="2800" dirty="0"/>
              <a:t>Manage pain </a:t>
            </a:r>
          </a:p>
          <a:p>
            <a:pPr lvl="1">
              <a:buClr>
                <a:srgbClr val="448431"/>
              </a:buClr>
            </a:pPr>
            <a:r>
              <a:rPr lang="en-US" sz="2800" dirty="0"/>
              <a:t>Reduce risk of infection </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r>
              <a:rPr lang="en-US" dirty="0"/>
              <a:t>3-22</a:t>
            </a:r>
          </a:p>
        </p:txBody>
      </p:sp>
    </p:spTree>
    <p:extLst>
      <p:ext uri="{BB962C8B-B14F-4D97-AF65-F5344CB8AC3E}">
        <p14:creationId xmlns:p14="http://schemas.microsoft.com/office/powerpoint/2010/main" val="2416346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p:txBody>
          <a:bodyPr/>
          <a:lstStyle/>
          <a:p>
            <a:r>
              <a:rPr lang="en-US" dirty="0"/>
              <a:t>Burn Severity</a:t>
            </a:r>
          </a:p>
        </p:txBody>
      </p:sp>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pPr>
              <a:buClr>
                <a:srgbClr val="448431"/>
              </a:buClr>
            </a:pPr>
            <a:r>
              <a:rPr lang="en-US" dirty="0"/>
              <a:t>Factors that affect burn severity:</a:t>
            </a:r>
          </a:p>
          <a:p>
            <a:pPr lvl="1">
              <a:buClr>
                <a:srgbClr val="448431"/>
              </a:buClr>
            </a:pPr>
            <a:r>
              <a:rPr lang="en-US" dirty="0"/>
              <a:t>Temperature of burning agent</a:t>
            </a:r>
          </a:p>
          <a:p>
            <a:pPr lvl="1">
              <a:buClr>
                <a:srgbClr val="448431"/>
              </a:buClr>
            </a:pPr>
            <a:r>
              <a:rPr lang="en-US" dirty="0"/>
              <a:t>Period of time survivor exposed</a:t>
            </a:r>
          </a:p>
          <a:p>
            <a:pPr lvl="1">
              <a:buClr>
                <a:srgbClr val="448431"/>
              </a:buClr>
            </a:pPr>
            <a:r>
              <a:rPr lang="en-US" dirty="0"/>
              <a:t>Area of body affected</a:t>
            </a:r>
          </a:p>
          <a:p>
            <a:pPr lvl="1">
              <a:buClr>
                <a:srgbClr val="448431"/>
              </a:buClr>
            </a:pPr>
            <a:r>
              <a:rPr lang="en-US" dirty="0"/>
              <a:t>Size of area burned</a:t>
            </a:r>
          </a:p>
          <a:p>
            <a:pPr lvl="1">
              <a:buClr>
                <a:srgbClr val="448431"/>
              </a:buClr>
            </a:pPr>
            <a:r>
              <a:rPr lang="en-US" dirty="0"/>
              <a:t>Depth of burn </a:t>
            </a:r>
          </a:p>
          <a:p>
            <a:endParaRPr lang="en-US" dirty="0"/>
          </a:p>
        </p:txBody>
      </p:sp>
      <p:pic>
        <p:nvPicPr>
          <p:cNvPr id="6" name="Picture 5" descr="Photo depicting a burn on a patient's leg.">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568867" y="2914017"/>
            <a:ext cx="3267562" cy="2435819"/>
          </a:xfrm>
          <a:prstGeom prst="rect">
            <a:avLst/>
          </a:prstGeom>
        </p:spPr>
      </p:pic>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r>
              <a:rPr lang="en-US" dirty="0"/>
              <a:t>3-23</a:t>
            </a:r>
          </a:p>
        </p:txBody>
      </p:sp>
    </p:spTree>
    <p:extLst>
      <p:ext uri="{BB962C8B-B14F-4D97-AF65-F5344CB8AC3E}">
        <p14:creationId xmlns:p14="http://schemas.microsoft.com/office/powerpoint/2010/main" val="1645289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p:txBody>
          <a:bodyPr/>
          <a:lstStyle/>
          <a:p>
            <a:r>
              <a:rPr lang="en-US" dirty="0"/>
              <a:t>Burn Classifications</a:t>
            </a:r>
          </a:p>
        </p:txBody>
      </p:sp>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pPr>
              <a:buClr>
                <a:srgbClr val="448431"/>
              </a:buClr>
            </a:pPr>
            <a:r>
              <a:rPr lang="en-US" b="1" dirty="0"/>
              <a:t>Superficial: </a:t>
            </a:r>
            <a:r>
              <a:rPr lang="en-US" dirty="0"/>
              <a:t>epidermis</a:t>
            </a:r>
          </a:p>
          <a:p>
            <a:pPr>
              <a:buClr>
                <a:srgbClr val="448431"/>
              </a:buClr>
            </a:pPr>
            <a:r>
              <a:rPr lang="en-US" b="1" dirty="0"/>
              <a:t>Partial Thickness: </a:t>
            </a:r>
            <a:r>
              <a:rPr lang="en-US" dirty="0"/>
              <a:t>dermis and epidermis</a:t>
            </a:r>
          </a:p>
          <a:p>
            <a:pPr>
              <a:buClr>
                <a:srgbClr val="448431"/>
              </a:buClr>
            </a:pPr>
            <a:r>
              <a:rPr lang="en-US" b="1" dirty="0"/>
              <a:t>Full Thickness: </a:t>
            </a:r>
            <a:r>
              <a:rPr lang="en-US" dirty="0"/>
              <a:t>subcutaneous layer and all layers above</a:t>
            </a:r>
          </a:p>
        </p:txBody>
      </p:sp>
      <p:pic>
        <p:nvPicPr>
          <p:cNvPr id="8" name="Picture 7" descr="Diagram depicting superficial (first degree), partial thickness (second degree), and full thickness (third degree) burns. Diagram also shows which layers of skin they affect (epidermis, dermis, and subcutaneous tissue). Superficial burns affect the epidermis. Partial thickness burns affect the dermis and epidermis. Full thickness burns affect the subcutaneous tissue and all layers above. ">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288" y="1812015"/>
            <a:ext cx="3889820" cy="2349047"/>
          </a:xfrm>
          <a:prstGeom prst="rect">
            <a:avLst/>
          </a:prstGeom>
        </p:spPr>
      </p:pic>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r>
              <a:rPr lang="en-US" dirty="0"/>
              <a:t>3-24</a:t>
            </a:r>
          </a:p>
        </p:txBody>
      </p:sp>
    </p:spTree>
    <p:extLst>
      <p:ext uri="{BB962C8B-B14F-4D97-AF65-F5344CB8AC3E}">
        <p14:creationId xmlns:p14="http://schemas.microsoft.com/office/powerpoint/2010/main" val="2796584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p:txBody>
          <a:bodyPr>
            <a:normAutofit fontScale="90000"/>
          </a:bodyPr>
          <a:lstStyle/>
          <a:p>
            <a:r>
              <a:rPr lang="en-US" dirty="0"/>
              <a:t>Treatment for Chemical Burns</a:t>
            </a:r>
          </a:p>
        </p:txBody>
      </p:sp>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lnSpcReduction="10000"/>
          </a:bodyPr>
          <a:lstStyle/>
          <a:p>
            <a:pPr>
              <a:buClr>
                <a:srgbClr val="448431"/>
              </a:buClr>
            </a:pPr>
            <a:r>
              <a:rPr lang="en-US" dirty="0"/>
              <a:t>Remove cause of burn and affected clothing or jewelry </a:t>
            </a:r>
          </a:p>
          <a:p>
            <a:pPr>
              <a:buClr>
                <a:srgbClr val="448431"/>
              </a:buClr>
            </a:pPr>
            <a:r>
              <a:rPr lang="en-US" dirty="0"/>
              <a:t>If irritant is dry, gently brush away as much as possible </a:t>
            </a:r>
          </a:p>
          <a:p>
            <a:pPr lvl="1">
              <a:buClr>
                <a:srgbClr val="448431"/>
              </a:buClr>
            </a:pPr>
            <a:r>
              <a:rPr lang="en-US" dirty="0"/>
              <a:t>Always brush away from eyes, survivor, and yourself </a:t>
            </a:r>
          </a:p>
          <a:p>
            <a:pPr>
              <a:buClr>
                <a:srgbClr val="448431"/>
              </a:buClr>
            </a:pPr>
            <a:r>
              <a:rPr lang="en-US" dirty="0"/>
              <a:t>Flush with lots of cool running water </a:t>
            </a:r>
          </a:p>
          <a:p>
            <a:pPr>
              <a:buClr>
                <a:srgbClr val="448431"/>
              </a:buClr>
            </a:pPr>
            <a:r>
              <a:rPr lang="en-US" dirty="0"/>
              <a:t>Apply cool, wet compress to relieve pain </a:t>
            </a:r>
          </a:p>
          <a:p>
            <a:pPr>
              <a:buClr>
                <a:srgbClr val="448431"/>
              </a:buClr>
            </a:pPr>
            <a:r>
              <a:rPr lang="en-US" dirty="0"/>
              <a:t>Cover wound loosely with dry, sterile or clean dressing </a:t>
            </a:r>
          </a:p>
          <a:p>
            <a:pPr lvl="1"/>
            <a:endParaRPr lang="en-US" dirty="0"/>
          </a:p>
          <a:p>
            <a:endParaRPr lang="en-US" dirty="0"/>
          </a:p>
        </p:txBody>
      </p:sp>
      <p:pic>
        <p:nvPicPr>
          <p:cNvPr id="6" name="Picture 5" descr="Skull and crossbones hazard symbol.">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r>
              <a:rPr lang="en-US" dirty="0"/>
              <a:t>PM 3-10</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r>
              <a:rPr lang="en-US" dirty="0"/>
              <a:t>3-25</a:t>
            </a:r>
          </a:p>
        </p:txBody>
      </p:sp>
    </p:spTree>
    <p:extLst>
      <p:ext uri="{BB962C8B-B14F-4D97-AF65-F5344CB8AC3E}">
        <p14:creationId xmlns:p14="http://schemas.microsoft.com/office/powerpoint/2010/main" val="1468901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p:txBody>
          <a:bodyPr>
            <a:normAutofit/>
          </a:bodyPr>
          <a:lstStyle/>
          <a:p>
            <a:r>
              <a:rPr lang="en-US" dirty="0"/>
              <a:t>Inhalation Burns</a:t>
            </a:r>
          </a:p>
        </p:txBody>
      </p:sp>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a:bodyPr>
          <a:lstStyle/>
          <a:p>
            <a:pPr>
              <a:buClr>
                <a:srgbClr val="448431"/>
              </a:buClr>
            </a:pPr>
            <a:r>
              <a:rPr lang="en-US" altLang="en-US" dirty="0"/>
              <a:t>Sudden loss of consciousness</a:t>
            </a:r>
          </a:p>
          <a:p>
            <a:pPr>
              <a:buClr>
                <a:srgbClr val="448431"/>
              </a:buClr>
            </a:pPr>
            <a:r>
              <a:rPr lang="en-US" altLang="en-US" dirty="0"/>
              <a:t>Evidence of respiratory distress or upper airway obstruction</a:t>
            </a:r>
          </a:p>
          <a:p>
            <a:pPr>
              <a:buClr>
                <a:srgbClr val="448431"/>
              </a:buClr>
            </a:pPr>
            <a:r>
              <a:rPr lang="en-US" altLang="en-US" dirty="0"/>
              <a:t>Soot around mouth or nose</a:t>
            </a:r>
          </a:p>
          <a:p>
            <a:pPr>
              <a:buClr>
                <a:srgbClr val="448431"/>
              </a:buClr>
            </a:pPr>
            <a:r>
              <a:rPr lang="en-US" altLang="en-US" dirty="0"/>
              <a:t>Singed facial hair</a:t>
            </a:r>
          </a:p>
          <a:p>
            <a:pPr>
              <a:buClr>
                <a:srgbClr val="448431"/>
              </a:buClr>
            </a:pPr>
            <a:r>
              <a:rPr lang="en-US" altLang="en-US" dirty="0"/>
              <a:t>Burns around face or neck</a:t>
            </a:r>
          </a:p>
          <a:p>
            <a:pPr lvl="1"/>
            <a:endParaRPr lang="en-US" dirty="0"/>
          </a:p>
          <a:p>
            <a:endParaRPr lang="en-US" dirty="0"/>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r>
              <a:rPr lang="en-US" dirty="0"/>
              <a:t>3-25</a:t>
            </a:r>
          </a:p>
        </p:txBody>
      </p:sp>
      <p:pic>
        <p:nvPicPr>
          <p:cNvPr id="8" name="Picture 7" descr="InhalationBurn">
            <a:extLst>
              <a:ext uri="{FF2B5EF4-FFF2-40B4-BE49-F238E27FC236}">
                <a16:creationId xmlns:a16="http://schemas.microsoft.com/office/drawing/2014/main" id="{C480F2F8-8CF7-D449-80BA-A86F1F11C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933" y="2591594"/>
            <a:ext cx="3651496" cy="358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790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p:txBody>
          <a:bodyPr/>
          <a:lstStyle/>
          <a:p>
            <a:r>
              <a:rPr lang="en-US" dirty="0"/>
              <a:t>Wound Care</a:t>
            </a:r>
          </a:p>
        </p:txBody>
      </p:sp>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pPr>
              <a:buClr>
                <a:srgbClr val="448431"/>
              </a:buClr>
            </a:pPr>
            <a:r>
              <a:rPr lang="en-US" dirty="0"/>
              <a:t>Main treatment for wounds:</a:t>
            </a:r>
          </a:p>
          <a:p>
            <a:pPr lvl="1">
              <a:buClr>
                <a:srgbClr val="448431"/>
              </a:buClr>
            </a:pPr>
            <a:r>
              <a:rPr lang="en-US" dirty="0"/>
              <a:t>Control bleeding</a:t>
            </a:r>
          </a:p>
          <a:p>
            <a:pPr lvl="1">
              <a:buClr>
                <a:srgbClr val="448431"/>
              </a:buClr>
            </a:pPr>
            <a:r>
              <a:rPr lang="en-US" dirty="0"/>
              <a:t>Apply dressing and bandage </a:t>
            </a:r>
          </a:p>
          <a:p>
            <a:pPr>
              <a:buClr>
                <a:srgbClr val="448431"/>
              </a:buClr>
            </a:pPr>
            <a:r>
              <a:rPr lang="en-US" dirty="0"/>
              <a:t>Apply dressing and bandage:</a:t>
            </a:r>
          </a:p>
          <a:p>
            <a:pPr lvl="1">
              <a:buClr>
                <a:srgbClr val="448431"/>
              </a:buClr>
            </a:pPr>
            <a:r>
              <a:rPr lang="en-US" dirty="0"/>
              <a:t>Apply dressing directly to wound</a:t>
            </a:r>
          </a:p>
          <a:p>
            <a:pPr lvl="1">
              <a:buClr>
                <a:srgbClr val="448431"/>
              </a:buClr>
            </a:pPr>
            <a:r>
              <a:rPr lang="en-US" dirty="0"/>
              <a:t>Bandage holds dressing in place </a:t>
            </a:r>
          </a:p>
          <a:p>
            <a:pPr marL="457189" lvl="1" indent="0">
              <a:buNone/>
            </a:pPr>
            <a:endParaRPr lang="en-US" dirty="0"/>
          </a:p>
          <a:p>
            <a:endParaRPr lang="en-US" dirty="0"/>
          </a:p>
        </p:txBody>
      </p:sp>
      <p:pic>
        <p:nvPicPr>
          <p:cNvPr id="6" name="Picture 5" descr="Photo: CERT member applies dressing to a wound on a patient's wrist.">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r>
              <a:rPr lang="en-US" dirty="0"/>
              <a:t>3-26</a:t>
            </a:r>
          </a:p>
        </p:txBody>
      </p:sp>
    </p:spTree>
    <p:extLst>
      <p:ext uri="{BB962C8B-B14F-4D97-AF65-F5344CB8AC3E}">
        <p14:creationId xmlns:p14="http://schemas.microsoft.com/office/powerpoint/2010/main" val="1209082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p:txBody>
          <a:bodyPr/>
          <a:lstStyle/>
          <a:p>
            <a:r>
              <a:rPr lang="en-US" dirty="0"/>
              <a:t>Rules of Dressing</a:t>
            </a:r>
          </a:p>
        </p:txBody>
      </p:sp>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pPr>
              <a:buClr>
                <a:srgbClr val="448431"/>
              </a:buClr>
            </a:pPr>
            <a:r>
              <a:rPr lang="en-US" dirty="0"/>
              <a:t>If active bleeding:</a:t>
            </a:r>
          </a:p>
          <a:p>
            <a:pPr lvl="1">
              <a:buClr>
                <a:srgbClr val="448431"/>
              </a:buClr>
            </a:pPr>
            <a:r>
              <a:rPr lang="en-US" dirty="0"/>
              <a:t>Redress OVER existing dressing </a:t>
            </a:r>
          </a:p>
          <a:p>
            <a:pPr>
              <a:buClr>
                <a:srgbClr val="448431"/>
              </a:buClr>
            </a:pPr>
            <a:r>
              <a:rPr lang="en-US" dirty="0"/>
              <a:t>If no active bleeding:</a:t>
            </a:r>
          </a:p>
          <a:p>
            <a:pPr lvl="1">
              <a:buClr>
                <a:srgbClr val="448431"/>
              </a:buClr>
            </a:pPr>
            <a:r>
              <a:rPr lang="en-US" dirty="0"/>
              <a:t>Maintain the pressure and keep wound bandaged until further treatment by a medical professional </a:t>
            </a:r>
          </a:p>
          <a:p>
            <a:pPr lvl="1"/>
            <a:endParaRPr lang="en-US" dirty="0"/>
          </a:p>
          <a:p>
            <a:pPr lvl="1"/>
            <a:endParaRPr lang="en-US" dirty="0"/>
          </a:p>
          <a:p>
            <a:pPr marL="0" indent="0">
              <a:buNone/>
            </a:pPr>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r>
              <a:rPr lang="en-US" dirty="0"/>
              <a:t>3-27</a:t>
            </a:r>
          </a:p>
        </p:txBody>
      </p:sp>
    </p:spTree>
    <p:extLst>
      <p:ext uri="{BB962C8B-B14F-4D97-AF65-F5344CB8AC3E}">
        <p14:creationId xmlns:p14="http://schemas.microsoft.com/office/powerpoint/2010/main" val="2814679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p:txBody>
          <a:bodyPr/>
          <a:lstStyle/>
          <a:p>
            <a:r>
              <a:rPr lang="en-US" dirty="0"/>
              <a:t>Signs of Infection</a:t>
            </a:r>
          </a:p>
        </p:txBody>
      </p:sp>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pPr>
              <a:buClr>
                <a:srgbClr val="448431"/>
              </a:buClr>
            </a:pPr>
            <a:r>
              <a:rPr lang="en-US" dirty="0"/>
              <a:t>Signs of possible infection:</a:t>
            </a:r>
          </a:p>
          <a:p>
            <a:pPr lvl="1">
              <a:buClr>
                <a:srgbClr val="448431"/>
              </a:buClr>
            </a:pPr>
            <a:r>
              <a:rPr lang="en-US" dirty="0"/>
              <a:t>Swelling around wound site</a:t>
            </a:r>
          </a:p>
          <a:p>
            <a:pPr lvl="1">
              <a:buClr>
                <a:srgbClr val="448431"/>
              </a:buClr>
            </a:pPr>
            <a:r>
              <a:rPr lang="en-US" dirty="0"/>
              <a:t>Discoloration</a:t>
            </a:r>
          </a:p>
          <a:p>
            <a:pPr lvl="1">
              <a:buClr>
                <a:srgbClr val="448431"/>
              </a:buClr>
            </a:pPr>
            <a:r>
              <a:rPr lang="en-US" dirty="0"/>
              <a:t>Discharge from wound</a:t>
            </a:r>
          </a:p>
          <a:p>
            <a:pPr lvl="1">
              <a:buClr>
                <a:srgbClr val="448431"/>
              </a:buClr>
            </a:pPr>
            <a:r>
              <a:rPr lang="en-US" dirty="0"/>
              <a:t>Red striations from wound site</a:t>
            </a:r>
          </a:p>
          <a:p>
            <a:pPr>
              <a:buClr>
                <a:srgbClr val="448431"/>
              </a:buClr>
            </a:pPr>
            <a:r>
              <a:rPr lang="en-US" dirty="0"/>
              <a:t>Irrigate with sterile water </a:t>
            </a:r>
          </a:p>
          <a:p>
            <a:pPr lvl="1">
              <a:buClr>
                <a:srgbClr val="448431"/>
              </a:buClr>
            </a:pPr>
            <a:r>
              <a:rPr lang="en-US" dirty="0"/>
              <a:t>Check periodically for infection</a:t>
            </a:r>
          </a:p>
          <a:p>
            <a:endParaRPr lang="en-US" dirty="0"/>
          </a:p>
        </p:txBody>
      </p:sp>
      <p:pic>
        <p:nvPicPr>
          <p:cNvPr id="6" name="Picture 5" descr="Photo depicting redness around a wound.">
            <a:extLst>
              <a:ext uri="{FF2B5EF4-FFF2-40B4-BE49-F238E27FC236}">
                <a16:creationId xmlns:a16="http://schemas.microsoft.com/office/drawing/2014/main" id="{25129654-EA14-4804-8DB2-0026F9EA83D8}"/>
              </a:ext>
            </a:extLst>
          </p:cNvPr>
          <p:cNvPicPr>
            <a:picLocks noChangeAspect="1"/>
          </p:cNvPicPr>
          <p:nvPr/>
        </p:nvPicPr>
        <p:blipFill>
          <a:blip r:embed="rId3"/>
          <a:stretch>
            <a:fillRect/>
          </a:stretch>
        </p:blipFill>
        <p:spPr>
          <a:xfrm>
            <a:off x="5694668" y="1807667"/>
            <a:ext cx="3134191" cy="2104134"/>
          </a:xfrm>
          <a:prstGeom prst="rect">
            <a:avLst/>
          </a:prstGeom>
        </p:spPr>
      </p:pic>
      <p:pic>
        <p:nvPicPr>
          <p:cNvPr id="7" name="Picture 6" descr="Photo depicting red, swelling wounds on arm. ">
            <a:extLst>
              <a:ext uri="{FF2B5EF4-FFF2-40B4-BE49-F238E27FC236}">
                <a16:creationId xmlns:a16="http://schemas.microsoft.com/office/drawing/2014/main" id="{A9815D8F-06D5-41CB-B43D-FD7548588985}"/>
              </a:ext>
            </a:extLst>
          </p:cNvPr>
          <p:cNvPicPr>
            <a:picLocks noChangeAspect="1"/>
          </p:cNvPicPr>
          <p:nvPr/>
        </p:nvPicPr>
        <p:blipFill>
          <a:blip r:embed="rId4"/>
          <a:stretch>
            <a:fillRect/>
          </a:stretch>
        </p:blipFill>
        <p:spPr>
          <a:xfrm>
            <a:off x="5694668" y="4198239"/>
            <a:ext cx="3124158" cy="1592765"/>
          </a:xfrm>
          <a:prstGeom prst="rect">
            <a:avLst/>
          </a:prstGeom>
        </p:spPr>
      </p:pic>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r>
              <a:rPr lang="en-US" dirty="0"/>
              <a:t>3-28</a:t>
            </a:r>
          </a:p>
        </p:txBody>
      </p:sp>
    </p:spTree>
    <p:extLst>
      <p:ext uri="{BB962C8B-B14F-4D97-AF65-F5344CB8AC3E}">
        <p14:creationId xmlns:p14="http://schemas.microsoft.com/office/powerpoint/2010/main" val="4001388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p:txBody>
          <a:bodyPr/>
          <a:lstStyle/>
          <a:p>
            <a:r>
              <a:rPr lang="en-US" dirty="0"/>
              <a:t>Amputations</a:t>
            </a:r>
          </a:p>
        </p:txBody>
      </p:sp>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pPr>
              <a:buClr>
                <a:srgbClr val="448431"/>
              </a:buClr>
            </a:pPr>
            <a:r>
              <a:rPr lang="en-US" dirty="0"/>
              <a:t>Control bleeding; treat shock</a:t>
            </a:r>
          </a:p>
          <a:p>
            <a:pPr>
              <a:buClr>
                <a:srgbClr val="448431"/>
              </a:buClr>
            </a:pPr>
            <a:r>
              <a:rPr lang="en-US" dirty="0"/>
              <a:t>If amputated body part is found:</a:t>
            </a:r>
          </a:p>
          <a:p>
            <a:pPr lvl="1">
              <a:buClr>
                <a:srgbClr val="448431"/>
              </a:buClr>
            </a:pPr>
            <a:r>
              <a:rPr lang="en-US" dirty="0"/>
              <a:t>Save tissue parts, wrapped in clean material and placed in plastic bag</a:t>
            </a:r>
          </a:p>
          <a:p>
            <a:pPr lvl="1">
              <a:buClr>
                <a:srgbClr val="448431"/>
              </a:buClr>
            </a:pPr>
            <a:r>
              <a:rPr lang="en-US" dirty="0"/>
              <a:t>Keep tissue parts cool, but NOT directly on ice</a:t>
            </a:r>
          </a:p>
          <a:p>
            <a:pPr lvl="1">
              <a:buClr>
                <a:srgbClr val="448431"/>
              </a:buClr>
            </a:pPr>
            <a:r>
              <a:rPr lang="en-US" dirty="0"/>
              <a:t>Keep severed part with survivor </a:t>
            </a:r>
          </a:p>
          <a:p>
            <a:endParaRPr lang="en-US" dirty="0"/>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r>
              <a:rPr lang="en-US" dirty="0"/>
              <a:t>3-29</a:t>
            </a:r>
          </a:p>
        </p:txBody>
      </p:sp>
    </p:spTree>
    <p:extLst>
      <p:ext uri="{BB962C8B-B14F-4D97-AF65-F5344CB8AC3E}">
        <p14:creationId xmlns:p14="http://schemas.microsoft.com/office/powerpoint/2010/main" val="2350546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p:txBody>
          <a:bodyPr/>
          <a:lstStyle/>
          <a:p>
            <a:r>
              <a:rPr lang="en-US" dirty="0"/>
              <a:t>Impaled Objects</a:t>
            </a:r>
          </a:p>
        </p:txBody>
      </p:sp>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pPr>
              <a:buClr>
                <a:srgbClr val="448431"/>
              </a:buClr>
            </a:pPr>
            <a:r>
              <a:rPr lang="en-US" dirty="0"/>
              <a:t>When foreign object is impaled in patient’s body:</a:t>
            </a:r>
          </a:p>
          <a:p>
            <a:pPr lvl="1">
              <a:buClr>
                <a:srgbClr val="448431"/>
              </a:buClr>
            </a:pPr>
            <a:r>
              <a:rPr lang="en-US" dirty="0"/>
              <a:t>Immobilize affected body part</a:t>
            </a:r>
          </a:p>
          <a:p>
            <a:pPr lvl="1">
              <a:buClr>
                <a:srgbClr val="448431"/>
              </a:buClr>
            </a:pPr>
            <a:r>
              <a:rPr lang="en-US" dirty="0"/>
              <a:t>Do not attempt to move or remove</a:t>
            </a:r>
          </a:p>
          <a:p>
            <a:pPr lvl="1">
              <a:buClr>
                <a:srgbClr val="448431"/>
              </a:buClr>
            </a:pPr>
            <a:r>
              <a:rPr lang="en-US" dirty="0"/>
              <a:t>Try to control bleeding at entrance wound</a:t>
            </a:r>
          </a:p>
          <a:p>
            <a:pPr lvl="1">
              <a:buClr>
                <a:srgbClr val="448431"/>
              </a:buClr>
            </a:pPr>
            <a:r>
              <a:rPr lang="en-US" dirty="0"/>
              <a:t>Clean and dress wound, making sure to stabilize impaled object </a:t>
            </a:r>
          </a:p>
          <a:p>
            <a:endParaRPr lang="en-US" dirty="0"/>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r>
              <a:rPr lang="en-US" dirty="0"/>
              <a:t>3-30</a:t>
            </a:r>
          </a:p>
        </p:txBody>
      </p:sp>
      <p:pic>
        <p:nvPicPr>
          <p:cNvPr id="7" name="Picture 6">
            <a:extLst>
              <a:ext uri="{FF2B5EF4-FFF2-40B4-BE49-F238E27FC236}">
                <a16:creationId xmlns:a16="http://schemas.microsoft.com/office/drawing/2014/main" id="{20FCFA27-CD72-AE4C-9F49-F1C783DB8572}"/>
              </a:ext>
            </a:extLst>
          </p:cNvPr>
          <p:cNvPicPr>
            <a:picLocks noChangeAspect="1"/>
          </p:cNvPicPr>
          <p:nvPr/>
        </p:nvPicPr>
        <p:blipFill>
          <a:blip r:embed="rId2"/>
          <a:stretch>
            <a:fillRect/>
          </a:stretch>
        </p:blipFill>
        <p:spPr>
          <a:xfrm>
            <a:off x="4778630" y="3911801"/>
            <a:ext cx="4049486" cy="2213719"/>
          </a:xfrm>
          <a:prstGeom prst="rect">
            <a:avLst/>
          </a:prstGeom>
        </p:spPr>
      </p:pic>
      <p:sp>
        <p:nvSpPr>
          <p:cNvPr id="8" name="Content Placeholder 5">
            <a:extLst>
              <a:ext uri="{FF2B5EF4-FFF2-40B4-BE49-F238E27FC236}">
                <a16:creationId xmlns:a16="http://schemas.microsoft.com/office/drawing/2014/main" id="{4A5F19FB-7972-184F-85D5-ED8F3CD687D3}"/>
              </a:ext>
            </a:extLst>
          </p:cNvPr>
          <p:cNvSpPr txBox="1">
            <a:spLocks/>
          </p:cNvSpPr>
          <p:nvPr/>
        </p:nvSpPr>
        <p:spPr>
          <a:xfrm>
            <a:off x="7805707" y="5810645"/>
            <a:ext cx="1022409" cy="355600"/>
          </a:xfrm>
          <a:prstGeom prst="rect">
            <a:avLst/>
          </a:prstGeom>
          <a:ln>
            <a:solidFill>
              <a:srgbClr val="575757"/>
            </a:solidFill>
          </a:ln>
        </p:spPr>
        <p:txBody>
          <a:bodyPr vert="horz" lIns="91440" tIns="45720" rIns="91440" bIns="45720" rtlCol="0" anchor="ctr">
            <a:noAutofit/>
          </a:bodyPr>
          <a:lstStyle>
            <a:lvl1pPr marL="0" indent="0" algn="ctr" defTabSz="914377"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PM 3-12</a:t>
            </a:r>
          </a:p>
        </p:txBody>
      </p:sp>
    </p:spTree>
    <p:extLst>
      <p:ext uri="{BB962C8B-B14F-4D97-AF65-F5344CB8AC3E}">
        <p14:creationId xmlns:p14="http://schemas.microsoft.com/office/powerpoint/2010/main" val="1712698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p:txBody>
          <a:bodyPr/>
          <a:lstStyle/>
          <a:p>
            <a:r>
              <a:rPr lang="en-US" dirty="0"/>
              <a:t>Safety Considerations</a:t>
            </a:r>
          </a:p>
        </p:txBody>
      </p:sp>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pPr>
              <a:buClr>
                <a:srgbClr val="448431"/>
              </a:buClr>
            </a:pPr>
            <a:r>
              <a:rPr lang="en-US" dirty="0"/>
              <a:t>Ensure patient and rescuer are in a safe place</a:t>
            </a:r>
          </a:p>
          <a:p>
            <a:pPr>
              <a:buClr>
                <a:srgbClr val="448431"/>
              </a:buClr>
            </a:pPr>
            <a:r>
              <a:rPr lang="en-US" dirty="0"/>
              <a:t>Some questions CERT volunteers to consider</a:t>
            </a:r>
          </a:p>
          <a:p>
            <a:pPr lvl="1">
              <a:buClr>
                <a:srgbClr val="448431"/>
              </a:buClr>
            </a:pPr>
            <a:r>
              <a:rPr lang="en-US" dirty="0"/>
              <a:t>Do I feel safe at this spot?</a:t>
            </a:r>
          </a:p>
          <a:p>
            <a:pPr lvl="1">
              <a:buClr>
                <a:srgbClr val="448431"/>
              </a:buClr>
            </a:pPr>
            <a:r>
              <a:rPr lang="en-US" dirty="0"/>
              <a:t>Should I leave and move to a safer location, or am I able to stay and start providing care immediately?</a:t>
            </a:r>
          </a:p>
          <a:p>
            <a:pPr lvl="1">
              <a:buClr>
                <a:srgbClr val="448431"/>
              </a:buClr>
            </a:pPr>
            <a:r>
              <a:rPr lang="en-US" dirty="0"/>
              <a:t>If I leave, can I take anyone with me?</a:t>
            </a:r>
          </a:p>
          <a:p>
            <a:endParaRPr lang="en-US" dirty="0"/>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r>
              <a:rPr lang="en-US" dirty="0"/>
              <a:t>3-3</a:t>
            </a:r>
          </a:p>
        </p:txBody>
      </p:sp>
    </p:spTree>
    <p:extLst>
      <p:ext uri="{BB962C8B-B14F-4D97-AF65-F5344CB8AC3E}">
        <p14:creationId xmlns:p14="http://schemas.microsoft.com/office/powerpoint/2010/main" val="2723966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p:txBody>
          <a:bodyPr>
            <a:normAutofit fontScale="90000"/>
          </a:bodyPr>
          <a:lstStyle/>
          <a:p>
            <a:r>
              <a:rPr lang="en-US" dirty="0"/>
              <a:t>Fractures, Dislocations, Sprains, Strains</a:t>
            </a:r>
          </a:p>
        </p:txBody>
      </p:sp>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pPr>
              <a:buClr>
                <a:srgbClr val="448431"/>
              </a:buClr>
            </a:pPr>
            <a:r>
              <a:rPr lang="en-US" dirty="0"/>
              <a:t>Immobilize injury and joints immediately above and below injury site </a:t>
            </a:r>
          </a:p>
          <a:p>
            <a:pPr>
              <a:buClr>
                <a:srgbClr val="448431"/>
              </a:buClr>
            </a:pPr>
            <a:r>
              <a:rPr lang="en-US" dirty="0"/>
              <a:t>If uncertain of injury type, treat as fracture </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r>
              <a:rPr lang="en-US" dirty="0"/>
              <a:t>3-31</a:t>
            </a:r>
          </a:p>
        </p:txBody>
      </p:sp>
      <p:pic>
        <p:nvPicPr>
          <p:cNvPr id="7" name="Picture 6">
            <a:extLst>
              <a:ext uri="{FF2B5EF4-FFF2-40B4-BE49-F238E27FC236}">
                <a16:creationId xmlns:a16="http://schemas.microsoft.com/office/drawing/2014/main" id="{731E93E2-B16E-974A-AF34-87DAF25FEA5C}"/>
              </a:ext>
            </a:extLst>
          </p:cNvPr>
          <p:cNvPicPr>
            <a:picLocks noChangeAspect="1"/>
          </p:cNvPicPr>
          <p:nvPr/>
        </p:nvPicPr>
        <p:blipFill>
          <a:blip r:embed="rId2"/>
          <a:stretch>
            <a:fillRect/>
          </a:stretch>
        </p:blipFill>
        <p:spPr>
          <a:xfrm>
            <a:off x="2632134" y="3052581"/>
            <a:ext cx="3595909" cy="3007079"/>
          </a:xfrm>
          <a:prstGeom prst="rect">
            <a:avLst/>
          </a:prstGeom>
        </p:spPr>
      </p:pic>
    </p:spTree>
    <p:extLst>
      <p:ext uri="{BB962C8B-B14F-4D97-AF65-F5344CB8AC3E}">
        <p14:creationId xmlns:p14="http://schemas.microsoft.com/office/powerpoint/2010/main" val="2431439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r>
              <a:rPr lang="en-US" dirty="0"/>
              <a:t>Types of Fractures</a:t>
            </a:r>
            <a:r>
              <a:rPr lang="en-US" sz="800" dirty="0"/>
              <a:t> </a:t>
            </a:r>
            <a:r>
              <a:rPr lang="en-US" sz="800" dirty="0">
                <a:solidFill>
                  <a:srgbClr val="448431"/>
                </a:solidFill>
              </a:rPr>
              <a:t>(1 of 2)</a:t>
            </a:r>
            <a:endParaRPr lang="en-US" dirty="0">
              <a:solidFill>
                <a:srgbClr val="448431"/>
              </a:solidFill>
            </a:endParaRPr>
          </a:p>
        </p:txBody>
      </p:sp>
      <p:pic>
        <p:nvPicPr>
          <p:cNvPr id="6" name="Picture 5" descr="Diagram depicting open fracture in the upper arm. In the open fracture, the bone protrudes through the skin.">
            <a:extLst>
              <a:ext uri="{FF2B5EF4-FFF2-40B4-BE49-F238E27FC236}">
                <a16:creationId xmlns:a16="http://schemas.microsoft.com/office/drawing/2014/main" id="{EDBFAD9C-3D93-455D-A21F-7876347935CF}"/>
              </a:ext>
            </a:extLst>
          </p:cNvPr>
          <p:cNvPicPr/>
          <p:nvPr/>
        </p:nvPicPr>
        <p:blipFill>
          <a:blip r:embed="rId2"/>
          <a:stretch>
            <a:fillRect/>
          </a:stretch>
        </p:blipFill>
        <p:spPr>
          <a:xfrm>
            <a:off x="428609" y="2206854"/>
            <a:ext cx="4072453" cy="3265387"/>
          </a:xfrm>
          <a:prstGeom prst="rect">
            <a:avLst/>
          </a:prstGeom>
        </p:spPr>
      </p:pic>
      <p:pic>
        <p:nvPicPr>
          <p:cNvPr id="7" name="Picture 6" descr="Diagram depicting closed fracture in the upper arm. The closed fracture does not puncture the skin. ">
            <a:extLst>
              <a:ext uri="{FF2B5EF4-FFF2-40B4-BE49-F238E27FC236}">
                <a16:creationId xmlns:a16="http://schemas.microsoft.com/office/drawing/2014/main" id="{F5B91ED8-E671-4248-B606-ACCB52FBA01A}"/>
              </a:ext>
            </a:extLst>
          </p:cNvPr>
          <p:cNvPicPr/>
          <p:nvPr/>
        </p:nvPicPr>
        <p:blipFill>
          <a:blip r:embed="rId3"/>
          <a:stretch>
            <a:fillRect/>
          </a:stretch>
        </p:blipFill>
        <p:spPr>
          <a:xfrm>
            <a:off x="4642381" y="2206854"/>
            <a:ext cx="4069080" cy="3265386"/>
          </a:xfrm>
          <a:prstGeom prst="rect">
            <a:avLst/>
          </a:prstGeom>
        </p:spPr>
      </p:pic>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r>
              <a:rPr lang="en-US" dirty="0"/>
              <a:t>3-32</a:t>
            </a:r>
          </a:p>
        </p:txBody>
      </p:sp>
    </p:spTree>
    <p:extLst>
      <p:ext uri="{BB962C8B-B14F-4D97-AF65-F5344CB8AC3E}">
        <p14:creationId xmlns:p14="http://schemas.microsoft.com/office/powerpoint/2010/main" val="2679708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normAutofit fontScale="90000"/>
          </a:bodyPr>
          <a:lstStyle/>
          <a:p>
            <a:r>
              <a:rPr lang="en-US" dirty="0"/>
              <a:t>Types of Closed Fractures</a:t>
            </a:r>
            <a:r>
              <a:rPr lang="en-US" sz="800" dirty="0"/>
              <a:t> </a:t>
            </a:r>
            <a:r>
              <a:rPr lang="en-US" sz="800" dirty="0">
                <a:solidFill>
                  <a:srgbClr val="448431"/>
                </a:solidFill>
              </a:rPr>
              <a:t>(2 of 2)</a:t>
            </a:r>
            <a:endParaRPr lang="en-US" dirty="0">
              <a:solidFill>
                <a:srgbClr val="448431"/>
              </a:solidFill>
            </a:endParaRPr>
          </a:p>
        </p:txBody>
      </p:sp>
      <p:pic>
        <p:nvPicPr>
          <p:cNvPr id="8" name="Picture 7" descr="Diagram depicting nondisplaced and displaced fractures in the upper arm. In the nondisplaced fracture, the fractured bone remains aligned. In the displaced fracture, the fracture bone is no longer aligned.">
            <a:extLst>
              <a:ext uri="{FF2B5EF4-FFF2-40B4-BE49-F238E27FC236}">
                <a16:creationId xmlns:a16="http://schemas.microsoft.com/office/drawing/2014/main" id="{0F8D721B-CE08-43F7-9858-B070B6E645B2}"/>
              </a:ext>
            </a:extLst>
          </p:cNvPr>
          <p:cNvPicPr/>
          <p:nvPr/>
        </p:nvPicPr>
        <p:blipFill>
          <a:blip r:embed="rId2"/>
          <a:stretch>
            <a:fillRect/>
          </a:stretch>
        </p:blipFill>
        <p:spPr>
          <a:xfrm>
            <a:off x="502920" y="2229829"/>
            <a:ext cx="8138160" cy="3264408"/>
          </a:xfrm>
          <a:prstGeom prst="rect">
            <a:avLst/>
          </a:prstGeom>
        </p:spPr>
      </p:pic>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r>
              <a:rPr lang="en-US" dirty="0"/>
              <a:t>3-33</a:t>
            </a:r>
          </a:p>
        </p:txBody>
      </p:sp>
    </p:spTree>
    <p:extLst>
      <p:ext uri="{BB962C8B-B14F-4D97-AF65-F5344CB8AC3E}">
        <p14:creationId xmlns:p14="http://schemas.microsoft.com/office/powerpoint/2010/main" val="3006399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p:txBody>
          <a:bodyPr>
            <a:normAutofit fontScale="90000"/>
          </a:bodyPr>
          <a:lstStyle/>
          <a:p>
            <a:r>
              <a:rPr lang="en-US" dirty="0"/>
              <a:t>Treating Open Fractures</a:t>
            </a:r>
          </a:p>
        </p:txBody>
      </p:sp>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pPr>
              <a:buClr>
                <a:srgbClr val="448431"/>
              </a:buClr>
            </a:pPr>
            <a:r>
              <a:rPr lang="en-US" dirty="0"/>
              <a:t>Do not draw exposed bone ends back into tissue </a:t>
            </a:r>
          </a:p>
          <a:p>
            <a:pPr>
              <a:buClr>
                <a:srgbClr val="448431"/>
              </a:buClr>
            </a:pPr>
            <a:r>
              <a:rPr lang="en-US" dirty="0"/>
              <a:t>Do not irrigate wound </a:t>
            </a:r>
          </a:p>
          <a:p>
            <a:pPr>
              <a:buClr>
                <a:srgbClr val="448431"/>
              </a:buClr>
            </a:pPr>
            <a:r>
              <a:rPr lang="en-US" dirty="0"/>
              <a:t>Cover wound with sterile dressing </a:t>
            </a:r>
          </a:p>
          <a:p>
            <a:pPr>
              <a:buClr>
                <a:srgbClr val="448431"/>
              </a:buClr>
            </a:pPr>
            <a:r>
              <a:rPr lang="en-US" dirty="0"/>
              <a:t>Splint fracture without disturbing wound </a:t>
            </a:r>
          </a:p>
          <a:p>
            <a:pPr>
              <a:buClr>
                <a:srgbClr val="448431"/>
              </a:buClr>
            </a:pPr>
            <a:r>
              <a:rPr lang="en-US" dirty="0"/>
              <a:t>Place moist dressing over bone end </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r>
              <a:rPr lang="en-US" dirty="0"/>
              <a:t>3-34</a:t>
            </a:r>
          </a:p>
        </p:txBody>
      </p:sp>
    </p:spTree>
    <p:extLst>
      <p:ext uri="{BB962C8B-B14F-4D97-AF65-F5344CB8AC3E}">
        <p14:creationId xmlns:p14="http://schemas.microsoft.com/office/powerpoint/2010/main" val="4001921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p:txBody>
          <a:bodyPr/>
          <a:lstStyle/>
          <a:p>
            <a:r>
              <a:rPr lang="en-US" dirty="0"/>
              <a:t>Dislocations &amp; Sprains</a:t>
            </a:r>
          </a:p>
        </p:txBody>
      </p:sp>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pPr>
              <a:buClr>
                <a:srgbClr val="448431"/>
              </a:buClr>
            </a:pPr>
            <a:r>
              <a:rPr lang="en-US" dirty="0"/>
              <a:t>Dislocation is injury to ligaments around a joint </a:t>
            </a:r>
          </a:p>
          <a:p>
            <a:pPr lvl="1">
              <a:buClr>
                <a:srgbClr val="448431"/>
              </a:buClr>
            </a:pPr>
            <a:r>
              <a:rPr lang="en-US" dirty="0"/>
              <a:t>So severe that it permits separation of bone from its normal position in a joint </a:t>
            </a:r>
          </a:p>
          <a:p>
            <a:pPr>
              <a:buClr>
                <a:srgbClr val="448431"/>
              </a:buClr>
            </a:pPr>
            <a:r>
              <a:rPr lang="en-US" dirty="0"/>
              <a:t>Sprains</a:t>
            </a:r>
          </a:p>
          <a:p>
            <a:pPr lvl="1">
              <a:buClr>
                <a:srgbClr val="448431"/>
              </a:buClr>
            </a:pPr>
            <a:r>
              <a:rPr lang="en-US" dirty="0"/>
              <a:t>Tenderness at site</a:t>
            </a:r>
          </a:p>
          <a:p>
            <a:pPr lvl="1">
              <a:buClr>
                <a:srgbClr val="448431"/>
              </a:buClr>
            </a:pPr>
            <a:r>
              <a:rPr lang="en-US" dirty="0"/>
              <a:t>Swelling and bruising</a:t>
            </a:r>
          </a:p>
          <a:p>
            <a:pPr lvl="1">
              <a:buClr>
                <a:srgbClr val="448431"/>
              </a:buClr>
            </a:pPr>
            <a:r>
              <a:rPr lang="en-US" dirty="0"/>
              <a:t>Restricted use or loss of use</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r>
              <a:rPr lang="en-US" dirty="0"/>
              <a:t>3-35</a:t>
            </a:r>
          </a:p>
        </p:txBody>
      </p:sp>
      <p:pic>
        <p:nvPicPr>
          <p:cNvPr id="7" name="Picture 6" descr="Diagram of a sprained ankle with swelling and bruising. Damaged vessels from an ankle sprain can cause bruising.">
            <a:extLst>
              <a:ext uri="{FF2B5EF4-FFF2-40B4-BE49-F238E27FC236}">
                <a16:creationId xmlns:a16="http://schemas.microsoft.com/office/drawing/2014/main" id="{35B02921-7719-824E-90C9-D6F49AA00226}"/>
              </a:ext>
            </a:extLst>
          </p:cNvPr>
          <p:cNvPicPr>
            <a:picLocks noChangeAspect="1"/>
          </p:cNvPicPr>
          <p:nvPr/>
        </p:nvPicPr>
        <p:blipFill>
          <a:blip r:embed="rId2"/>
          <a:stretch>
            <a:fillRect/>
          </a:stretch>
        </p:blipFill>
        <p:spPr>
          <a:xfrm>
            <a:off x="5007259" y="2613008"/>
            <a:ext cx="3804175" cy="2985514"/>
          </a:xfrm>
          <a:prstGeom prst="rect">
            <a:avLst/>
          </a:prstGeom>
        </p:spPr>
      </p:pic>
    </p:spTree>
    <p:extLst>
      <p:ext uri="{BB962C8B-B14F-4D97-AF65-F5344CB8AC3E}">
        <p14:creationId xmlns:p14="http://schemas.microsoft.com/office/powerpoint/2010/main" val="1993221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p:txBody>
          <a:bodyPr/>
          <a:lstStyle/>
          <a:p>
            <a:r>
              <a:rPr lang="en-US" dirty="0"/>
              <a:t>Treatment</a:t>
            </a:r>
          </a:p>
        </p:txBody>
      </p:sp>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lstStyle/>
          <a:p>
            <a:pPr>
              <a:buClr>
                <a:srgbClr val="448431"/>
              </a:buClr>
            </a:pPr>
            <a:r>
              <a:rPr lang="en-US" dirty="0"/>
              <a:t>For fractures, sprains &amp; strains</a:t>
            </a:r>
          </a:p>
          <a:p>
            <a:pPr lvl="1">
              <a:buClr>
                <a:srgbClr val="448431"/>
              </a:buClr>
            </a:pPr>
            <a:r>
              <a:rPr lang="en-US" dirty="0"/>
              <a:t>Treat all as if broken</a:t>
            </a:r>
          </a:p>
          <a:p>
            <a:pPr lvl="1">
              <a:buClr>
                <a:srgbClr val="448431"/>
              </a:buClr>
            </a:pPr>
            <a:r>
              <a:rPr lang="en-US" dirty="0"/>
              <a:t>Immobilize as found; do NOT attempt bone alignment</a:t>
            </a:r>
          </a:p>
          <a:p>
            <a:pPr lvl="1">
              <a:buClr>
                <a:srgbClr val="448431"/>
              </a:buClr>
            </a:pPr>
            <a:r>
              <a:rPr lang="en-US" dirty="0"/>
              <a:t>Check Pulse, Movement, and Sensation (</a:t>
            </a:r>
            <a:r>
              <a:rPr lang="en-US" dirty="0">
                <a:solidFill>
                  <a:srgbClr val="FF0000"/>
                </a:solidFill>
              </a:rPr>
              <a:t>PMS</a:t>
            </a:r>
            <a:r>
              <a:rPr lang="en-US" dirty="0"/>
              <a:t>) before and after splinting/immobilization </a:t>
            </a:r>
          </a:p>
          <a:p>
            <a:endParaRPr lang="en-US" dirty="0"/>
          </a:p>
        </p:txBody>
      </p:sp>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r>
              <a:rPr lang="en-US" dirty="0"/>
              <a:t>PM 3-14</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r>
              <a:rPr lang="en-US" dirty="0"/>
              <a:t>3-36</a:t>
            </a:r>
          </a:p>
        </p:txBody>
      </p:sp>
    </p:spTree>
    <p:extLst>
      <p:ext uri="{BB962C8B-B14F-4D97-AF65-F5344CB8AC3E}">
        <p14:creationId xmlns:p14="http://schemas.microsoft.com/office/powerpoint/2010/main" val="2277365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p:txBody>
          <a:bodyPr/>
          <a:lstStyle/>
          <a:p>
            <a:r>
              <a:rPr lang="en-US" dirty="0"/>
              <a:t>Splinting</a:t>
            </a:r>
          </a:p>
        </p:txBody>
      </p:sp>
      <p:pic>
        <p:nvPicPr>
          <p:cNvPr id="8" name="Picture 7" descr="Drawing of a cardboard splint. To create a cardboard splint, turn up the edges of the cardboard to form a “mold” in which the injured limb can rest. ">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Drawing of towel used as a splint for an ankle. To split using a towel, roll up the towel and wrap it around the limb. Then tie it in place.">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Photo of a patient with a carboard splint taped in place on a leg.">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r>
              <a:rPr lang="en-US" dirty="0"/>
              <a:t>PM 3-14</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r>
              <a:rPr lang="en-US" dirty="0"/>
              <a:t>3-37</a:t>
            </a:r>
          </a:p>
        </p:txBody>
      </p:sp>
    </p:spTree>
    <p:extLst>
      <p:ext uri="{BB962C8B-B14F-4D97-AF65-F5344CB8AC3E}">
        <p14:creationId xmlns:p14="http://schemas.microsoft.com/office/powerpoint/2010/main" val="850822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9C86E-A9E8-6341-BED6-74D341624FC3}"/>
              </a:ext>
            </a:extLst>
          </p:cNvPr>
          <p:cNvSpPr>
            <a:spLocks noGrp="1"/>
          </p:cNvSpPr>
          <p:nvPr>
            <p:ph type="title"/>
          </p:nvPr>
        </p:nvSpPr>
        <p:spPr/>
        <p:txBody>
          <a:bodyPr>
            <a:normAutofit fontScale="90000"/>
          </a:bodyPr>
          <a:lstStyle/>
          <a:p>
            <a:r>
              <a:rPr lang="en-US" dirty="0"/>
              <a:t>Demonstration &amp; Practice</a:t>
            </a:r>
          </a:p>
        </p:txBody>
      </p:sp>
      <p:sp>
        <p:nvSpPr>
          <p:cNvPr id="4" name="Text Placeholder 3">
            <a:extLst>
              <a:ext uri="{FF2B5EF4-FFF2-40B4-BE49-F238E27FC236}">
                <a16:creationId xmlns:a16="http://schemas.microsoft.com/office/drawing/2014/main" id="{2CA4225D-8FA0-C041-A03A-EDC429025955}"/>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767BFD84-8FFB-454C-890C-D9843810A979}"/>
              </a:ext>
            </a:extLst>
          </p:cNvPr>
          <p:cNvSpPr>
            <a:spLocks noGrp="1"/>
          </p:cNvSpPr>
          <p:nvPr>
            <p:ph type="body" sz="quarter" idx="11"/>
          </p:nvPr>
        </p:nvSpPr>
        <p:spPr/>
        <p:txBody>
          <a:bodyPr/>
          <a:lstStyle/>
          <a:p>
            <a:endParaRPr lang="en-US"/>
          </a:p>
        </p:txBody>
      </p:sp>
      <p:sp>
        <p:nvSpPr>
          <p:cNvPr id="6" name="Content Placeholder 5">
            <a:extLst>
              <a:ext uri="{FF2B5EF4-FFF2-40B4-BE49-F238E27FC236}">
                <a16:creationId xmlns:a16="http://schemas.microsoft.com/office/drawing/2014/main" id="{8A2AD819-D1E9-A843-BA63-99A6C73952E1}"/>
              </a:ext>
            </a:extLst>
          </p:cNvPr>
          <p:cNvSpPr>
            <a:spLocks noGrp="1"/>
          </p:cNvSpPr>
          <p:nvPr>
            <p:ph sz="quarter" idx="12"/>
          </p:nvPr>
        </p:nvSpPr>
        <p:spPr/>
        <p:txBody>
          <a:bodyPr/>
          <a:lstStyle/>
          <a:p>
            <a:r>
              <a:rPr lang="en-US" dirty="0"/>
              <a:t>PM 3-14</a:t>
            </a:r>
          </a:p>
        </p:txBody>
      </p:sp>
      <p:pic>
        <p:nvPicPr>
          <p:cNvPr id="7" name="Picture 6">
            <a:extLst>
              <a:ext uri="{FF2B5EF4-FFF2-40B4-BE49-F238E27FC236}">
                <a16:creationId xmlns:a16="http://schemas.microsoft.com/office/drawing/2014/main" id="{7C47070D-CCD1-3E48-97FC-4D0F0D37A54A}"/>
              </a:ext>
            </a:extLst>
          </p:cNvPr>
          <p:cNvPicPr>
            <a:picLocks noChangeAspect="1"/>
          </p:cNvPicPr>
          <p:nvPr/>
        </p:nvPicPr>
        <p:blipFill>
          <a:blip r:embed="rId3"/>
          <a:stretch>
            <a:fillRect/>
          </a:stretch>
        </p:blipFill>
        <p:spPr>
          <a:xfrm>
            <a:off x="5509202" y="1828842"/>
            <a:ext cx="2279823" cy="4053018"/>
          </a:xfrm>
          <a:prstGeom prst="rect">
            <a:avLst/>
          </a:prstGeom>
        </p:spPr>
      </p:pic>
      <p:pic>
        <p:nvPicPr>
          <p:cNvPr id="8" name="Picture 7">
            <a:extLst>
              <a:ext uri="{FF2B5EF4-FFF2-40B4-BE49-F238E27FC236}">
                <a16:creationId xmlns:a16="http://schemas.microsoft.com/office/drawing/2014/main" id="{09C275CD-4EEC-9745-9960-28199877C819}"/>
              </a:ext>
            </a:extLst>
          </p:cNvPr>
          <p:cNvPicPr>
            <a:picLocks noChangeAspect="1"/>
          </p:cNvPicPr>
          <p:nvPr/>
        </p:nvPicPr>
        <p:blipFill rotWithShape="1">
          <a:blip r:embed="rId4"/>
          <a:srcRect t="28288"/>
          <a:stretch/>
        </p:blipFill>
        <p:spPr>
          <a:xfrm>
            <a:off x="1831907" y="2346216"/>
            <a:ext cx="2773320" cy="3535644"/>
          </a:xfrm>
          <a:prstGeom prst="rect">
            <a:avLst/>
          </a:prstGeom>
        </p:spPr>
      </p:pic>
      <p:sp>
        <p:nvSpPr>
          <p:cNvPr id="9" name="TextBox 8">
            <a:extLst>
              <a:ext uri="{FF2B5EF4-FFF2-40B4-BE49-F238E27FC236}">
                <a16:creationId xmlns:a16="http://schemas.microsoft.com/office/drawing/2014/main" id="{1D3B07AB-533D-A449-9BB0-1209B852F9C6}"/>
              </a:ext>
            </a:extLst>
          </p:cNvPr>
          <p:cNvSpPr txBox="1"/>
          <p:nvPr/>
        </p:nvSpPr>
        <p:spPr>
          <a:xfrm>
            <a:off x="704334" y="1717588"/>
            <a:ext cx="2990335" cy="461665"/>
          </a:xfrm>
          <a:prstGeom prst="rect">
            <a:avLst/>
          </a:prstGeom>
          <a:noFill/>
        </p:spPr>
        <p:txBody>
          <a:bodyPr wrap="square" rtlCol="0">
            <a:spAutoFit/>
          </a:bodyPr>
          <a:lstStyle/>
          <a:p>
            <a:r>
              <a:rPr lang="en-US" sz="2400" dirty="0"/>
              <a:t>Practice makes perfect</a:t>
            </a:r>
          </a:p>
        </p:txBody>
      </p:sp>
    </p:spTree>
    <p:extLst>
      <p:ext uri="{BB962C8B-B14F-4D97-AF65-F5344CB8AC3E}">
        <p14:creationId xmlns:p14="http://schemas.microsoft.com/office/powerpoint/2010/main" val="894973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3)</a:t>
            </a:r>
            <a:endParaRPr lang="en-US" dirty="0">
              <a:solidFill>
                <a:srgbClr val="448431"/>
              </a:solidFill>
            </a:endParaRPr>
          </a:p>
        </p:txBody>
      </p:sp>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92500"/>
          </a:bodyPr>
          <a:lstStyle/>
          <a:p>
            <a:pPr>
              <a:buClr>
                <a:srgbClr val="448431"/>
              </a:buClr>
            </a:pPr>
            <a:r>
              <a:rPr lang="en-US" sz="3000" dirty="0"/>
              <a:t>Life-saving measures CERT volunteers can take:</a:t>
            </a:r>
          </a:p>
          <a:p>
            <a:pPr lvl="1">
              <a:buClr>
                <a:srgbClr val="448431"/>
              </a:buClr>
            </a:pPr>
            <a:r>
              <a:rPr lang="en-US" dirty="0"/>
              <a:t>Control bleeding using direct pressure and/or a tourniquet </a:t>
            </a:r>
          </a:p>
          <a:p>
            <a:pPr lvl="1">
              <a:buClr>
                <a:srgbClr val="448431"/>
              </a:buClr>
            </a:pPr>
            <a:r>
              <a:rPr lang="en-US" dirty="0"/>
              <a:t>Maintain normal body temperature </a:t>
            </a:r>
          </a:p>
          <a:p>
            <a:pPr lvl="1">
              <a:buClr>
                <a:srgbClr val="448431"/>
              </a:buClr>
            </a:pPr>
            <a:r>
              <a:rPr lang="en-US" dirty="0"/>
              <a:t>Open airway and position patient correctly </a:t>
            </a:r>
          </a:p>
          <a:p>
            <a:pPr>
              <a:buClr>
                <a:srgbClr val="448431"/>
              </a:buClr>
            </a:pPr>
            <a:r>
              <a:rPr lang="en-US" sz="3000" dirty="0"/>
              <a:t>Other injuries that are common after disasters:</a:t>
            </a:r>
            <a:endParaRPr lang="en-US" dirty="0"/>
          </a:p>
          <a:p>
            <a:pPr lvl="1">
              <a:buClr>
                <a:srgbClr val="448431"/>
              </a:buClr>
            </a:pPr>
            <a:r>
              <a:rPr lang="en-US" dirty="0"/>
              <a:t>Burns</a:t>
            </a:r>
          </a:p>
          <a:p>
            <a:pPr lvl="1">
              <a:buClr>
                <a:srgbClr val="448431"/>
              </a:buClr>
            </a:pPr>
            <a:r>
              <a:rPr lang="en-US" dirty="0"/>
              <a:t>Wounds</a:t>
            </a:r>
          </a:p>
          <a:p>
            <a:pPr lvl="1">
              <a:buClr>
                <a:srgbClr val="448431"/>
              </a:buClr>
            </a:pPr>
            <a:r>
              <a:rPr lang="en-US" dirty="0"/>
              <a:t>Amputations and impaled objects</a:t>
            </a:r>
          </a:p>
          <a:p>
            <a:pPr lvl="1">
              <a:buClr>
                <a:srgbClr val="448431"/>
              </a:buClr>
            </a:pPr>
            <a:r>
              <a:rPr lang="en-US" dirty="0"/>
              <a:t>Fractures, dislocations, sprains, and strains</a:t>
            </a:r>
          </a:p>
          <a:p>
            <a:pPr marL="0" indent="0">
              <a:buNone/>
            </a:pPr>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r>
              <a:rPr lang="en-US" dirty="0"/>
              <a:t>PM 3-19</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r>
              <a:rPr lang="en-US" dirty="0"/>
              <a:t>3-49</a:t>
            </a:r>
          </a:p>
        </p:txBody>
      </p:sp>
    </p:spTree>
    <p:extLst>
      <p:ext uri="{BB962C8B-B14F-4D97-AF65-F5344CB8AC3E}">
        <p14:creationId xmlns:p14="http://schemas.microsoft.com/office/powerpoint/2010/main" val="8650522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3)</a:t>
            </a:r>
            <a:endParaRPr lang="en-US" dirty="0">
              <a:solidFill>
                <a:srgbClr val="448431"/>
              </a:solidFill>
            </a:endParaRPr>
          </a:p>
        </p:txBody>
      </p:sp>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pPr>
              <a:buClr>
                <a:srgbClr val="448431"/>
              </a:buClr>
            </a:pPr>
            <a:r>
              <a:rPr lang="en-US" dirty="0"/>
              <a:t>Read Unit 4 (Disaster Medicine Part 2 and Unit 5 (Disaster Psychology) to be covered in next session. Complete the Self-care toolkit </a:t>
            </a:r>
            <a:r>
              <a:rPr lang="en-US" dirty="0" err="1"/>
              <a:t>pgs</a:t>
            </a:r>
            <a:r>
              <a:rPr lang="en-US"/>
              <a:t> 5-4 to 5-6</a:t>
            </a:r>
            <a:endParaRPr lang="en-US" dirty="0"/>
          </a:p>
          <a:p>
            <a:pPr>
              <a:buClr>
                <a:srgbClr val="448431"/>
              </a:buClr>
            </a:pPr>
            <a:r>
              <a:rPr lang="en-US" dirty="0"/>
              <a:t>Wear appropriate clothes for next session </a:t>
            </a:r>
          </a:p>
          <a:p>
            <a:pPr lvl="1">
              <a:buClr>
                <a:srgbClr val="448431"/>
              </a:buClr>
            </a:pPr>
            <a:r>
              <a:rPr lang="en-US" dirty="0"/>
              <a:t>We will be demonstrating and practicing Head to Toe assessment</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r>
              <a:rPr lang="en-US" dirty="0"/>
              <a:t>PM 3-19</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r>
              <a:rPr lang="en-US" dirty="0"/>
              <a:t>3-50</a:t>
            </a:r>
          </a:p>
        </p:txBody>
      </p:sp>
    </p:spTree>
    <p:extLst>
      <p:ext uri="{BB962C8B-B14F-4D97-AF65-F5344CB8AC3E}">
        <p14:creationId xmlns:p14="http://schemas.microsoft.com/office/powerpoint/2010/main" val="709781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p:txBody>
          <a:bodyPr>
            <a:normAutofit fontScale="90000"/>
          </a:bodyPr>
          <a:lstStyle/>
          <a:p>
            <a:r>
              <a:rPr lang="en-US" dirty="0"/>
              <a:t>Approaching the Patient</a:t>
            </a:r>
          </a:p>
        </p:txBody>
      </p:sp>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a:xfrm>
            <a:off x="315142" y="1521229"/>
            <a:ext cx="7130687" cy="4781145"/>
          </a:xfrm>
        </p:spPr>
        <p:txBody>
          <a:bodyPr>
            <a:normAutofit/>
          </a:bodyPr>
          <a:lstStyle/>
          <a:p>
            <a:pPr>
              <a:buClr>
                <a:srgbClr val="448431"/>
              </a:buClr>
            </a:pPr>
            <a:r>
              <a:rPr lang="en-US" dirty="0"/>
              <a:t>Be sure patient can see you</a:t>
            </a:r>
          </a:p>
          <a:p>
            <a:pPr>
              <a:buClr>
                <a:srgbClr val="448431"/>
              </a:buClr>
            </a:pPr>
            <a:r>
              <a:rPr lang="en-US" dirty="0"/>
              <a:t>Identify yourself</a:t>
            </a:r>
          </a:p>
          <a:p>
            <a:pPr lvl="1">
              <a:buClr>
                <a:srgbClr val="448431"/>
              </a:buClr>
            </a:pPr>
            <a:r>
              <a:rPr lang="en-US" dirty="0"/>
              <a:t>Your name and name of your organization</a:t>
            </a:r>
          </a:p>
          <a:p>
            <a:pPr>
              <a:buClr>
                <a:srgbClr val="448431"/>
              </a:buClr>
            </a:pPr>
            <a:r>
              <a:rPr lang="en-US" dirty="0"/>
              <a:t>Request permission to treat, if possible</a:t>
            </a:r>
          </a:p>
          <a:p>
            <a:pPr>
              <a:buClr>
                <a:srgbClr val="448431"/>
              </a:buClr>
            </a:pPr>
            <a:r>
              <a:rPr lang="en-US" dirty="0"/>
              <a:t>Respect cultural differences</a:t>
            </a:r>
          </a:p>
          <a:p>
            <a:pPr>
              <a:buClr>
                <a:srgbClr val="448431"/>
              </a:buClr>
            </a:pPr>
            <a:r>
              <a:rPr lang="en-US" dirty="0"/>
              <a:t>Protect patient privacy</a:t>
            </a:r>
          </a:p>
          <a:p>
            <a:pPr>
              <a:buClr>
                <a:srgbClr val="448431"/>
              </a:buClr>
            </a:pPr>
            <a:r>
              <a:rPr lang="en-US" dirty="0"/>
              <a:t>Wear all medical PPE and </a:t>
            </a:r>
          </a:p>
          <a:p>
            <a:pPr marL="0" indent="0">
              <a:buClr>
                <a:srgbClr val="448431"/>
              </a:buClr>
              <a:buNone/>
            </a:pPr>
            <a:r>
              <a:rPr lang="en-US" dirty="0"/>
              <a:t>   follow CDC guidelines </a:t>
            </a:r>
          </a:p>
          <a:p>
            <a:pPr marL="0" indent="0">
              <a:buClr>
                <a:srgbClr val="448431"/>
              </a:buClr>
              <a:buNone/>
            </a:pPr>
            <a:r>
              <a:rPr lang="en-US" dirty="0"/>
              <a:t>   when approaching a patient</a:t>
            </a:r>
          </a:p>
          <a:p>
            <a:endParaRPr lang="en-US" dirty="0"/>
          </a:p>
        </p:txBody>
      </p:sp>
      <p:pic>
        <p:nvPicPr>
          <p:cNvPr id="6" name="Picture 5" descr="Photo: Volunteers assist a patient who needs medical assistance. ">
            <a:extLst>
              <a:ext uri="{FF2B5EF4-FFF2-40B4-BE49-F238E27FC236}">
                <a16:creationId xmlns:a16="http://schemas.microsoft.com/office/drawing/2014/main" id="{5BBA3097-E76D-4365-84F5-D788BF7A1778}"/>
              </a:ext>
            </a:extLst>
          </p:cNvPr>
          <p:cNvPicPr>
            <a:picLocks noChangeAspect="1"/>
          </p:cNvPicPr>
          <p:nvPr/>
        </p:nvPicPr>
        <p:blipFill>
          <a:blip r:embed="rId3"/>
          <a:stretch>
            <a:fillRect/>
          </a:stretch>
        </p:blipFill>
        <p:spPr>
          <a:xfrm>
            <a:off x="5635752" y="3612012"/>
            <a:ext cx="3200677" cy="2121592"/>
          </a:xfrm>
          <a:prstGeom prst="rect">
            <a:avLst/>
          </a:prstGeom>
        </p:spPr>
      </p:pic>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r>
              <a:rPr lang="en-US" dirty="0"/>
              <a:t>3-4</a:t>
            </a:r>
          </a:p>
        </p:txBody>
      </p:sp>
    </p:spTree>
    <p:extLst>
      <p:ext uri="{BB962C8B-B14F-4D97-AF65-F5344CB8AC3E}">
        <p14:creationId xmlns:p14="http://schemas.microsoft.com/office/powerpoint/2010/main" val="1200410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A1820F-D5DE-8E47-87ED-7115A20B0C9F}"/>
              </a:ext>
            </a:extLst>
          </p:cNvPr>
          <p:cNvSpPr>
            <a:spLocks noGrp="1"/>
          </p:cNvSpPr>
          <p:nvPr>
            <p:ph idx="1"/>
          </p:nvPr>
        </p:nvSpPr>
        <p:spPr/>
        <p:txBody>
          <a:bodyPr>
            <a:normAutofit/>
          </a:bodyPr>
          <a:lstStyle/>
          <a:p>
            <a:r>
              <a:rPr lang="en-US" dirty="0"/>
              <a:t>Check Airway</a:t>
            </a:r>
          </a:p>
          <a:p>
            <a:pPr marL="0" indent="0">
              <a:buNone/>
            </a:pPr>
            <a:r>
              <a:rPr lang="en-US" dirty="0"/>
              <a:t>     -- </a:t>
            </a:r>
            <a:r>
              <a:rPr lang="en-US" i="1" u="sng" dirty="0"/>
              <a:t>Respiration</a:t>
            </a:r>
            <a:r>
              <a:rPr lang="en-US" dirty="0"/>
              <a:t> &gt;30 bpm =  </a:t>
            </a:r>
            <a:r>
              <a:rPr lang="en-US" dirty="0">
                <a:solidFill>
                  <a:srgbClr val="FF0000"/>
                </a:solidFill>
              </a:rPr>
              <a:t>BAD</a:t>
            </a:r>
          </a:p>
          <a:p>
            <a:pPr marL="0" indent="0">
              <a:buNone/>
            </a:pPr>
            <a:r>
              <a:rPr lang="en-US" dirty="0"/>
              <a:t>2. Check Circulation </a:t>
            </a:r>
          </a:p>
          <a:p>
            <a:pPr lvl="1"/>
            <a:r>
              <a:rPr lang="en-US" sz="2800" i="1" u="sng" dirty="0"/>
              <a:t> Perfusion:</a:t>
            </a:r>
            <a:r>
              <a:rPr lang="en-US" sz="2800" dirty="0"/>
              <a:t> Blanch Test &gt;2  seconds = </a:t>
            </a:r>
            <a:r>
              <a:rPr lang="en-US" sz="2800" dirty="0">
                <a:solidFill>
                  <a:srgbClr val="FF0000"/>
                </a:solidFill>
              </a:rPr>
              <a:t>BAD</a:t>
            </a:r>
          </a:p>
          <a:p>
            <a:pPr marL="0" indent="0">
              <a:buNone/>
            </a:pPr>
            <a:r>
              <a:rPr lang="en-US" dirty="0"/>
              <a:t>3. Check Mental Status:</a:t>
            </a:r>
          </a:p>
          <a:p>
            <a:pPr lvl="1"/>
            <a:r>
              <a:rPr lang="en-US" dirty="0"/>
              <a:t>	</a:t>
            </a:r>
            <a:r>
              <a:rPr lang="en-US" sz="2800" dirty="0"/>
              <a:t>Unconscious </a:t>
            </a:r>
            <a:r>
              <a:rPr lang="en-US" sz="2800" i="1" dirty="0"/>
              <a:t>= </a:t>
            </a:r>
            <a:r>
              <a:rPr lang="en-US" sz="2800" dirty="0">
                <a:solidFill>
                  <a:srgbClr val="FF0000"/>
                </a:solidFill>
              </a:rPr>
              <a:t>BAD</a:t>
            </a:r>
            <a:endParaRPr lang="en-US" sz="2800" dirty="0"/>
          </a:p>
          <a:p>
            <a:pPr lvl="1"/>
            <a:r>
              <a:rPr lang="en-US" sz="2800" i="1" dirty="0"/>
              <a:t> </a:t>
            </a:r>
            <a:r>
              <a:rPr lang="en-US" sz="2800" dirty="0"/>
              <a:t>Can’t follow simple commands </a:t>
            </a:r>
            <a:r>
              <a:rPr lang="en-US" sz="2800" i="1" dirty="0"/>
              <a:t>= </a:t>
            </a:r>
            <a:r>
              <a:rPr lang="en-US" sz="2800" dirty="0">
                <a:solidFill>
                  <a:srgbClr val="FF0000"/>
                </a:solidFill>
              </a:rPr>
              <a:t>BAD</a:t>
            </a:r>
            <a:endParaRPr lang="en-US" sz="2000" dirty="0">
              <a:solidFill>
                <a:srgbClr val="FF0000"/>
              </a:solidFill>
            </a:endParaRPr>
          </a:p>
          <a:p>
            <a:pPr marL="0" indent="0">
              <a:buNone/>
            </a:pPr>
            <a:r>
              <a:rPr lang="en-US" dirty="0">
                <a:solidFill>
                  <a:srgbClr val="FF0000"/>
                </a:solidFill>
              </a:rPr>
              <a:t>		</a:t>
            </a:r>
            <a:r>
              <a:rPr lang="en-US" sz="3200" b="1" dirty="0">
                <a:solidFill>
                  <a:srgbClr val="448431"/>
                </a:solidFill>
              </a:rPr>
              <a:t>“30 – 2 - CAN DO”</a:t>
            </a:r>
            <a:endParaRPr lang="en-US" sz="3200" b="1" dirty="0"/>
          </a:p>
        </p:txBody>
      </p:sp>
      <p:sp>
        <p:nvSpPr>
          <p:cNvPr id="3" name="Title 2">
            <a:extLst>
              <a:ext uri="{FF2B5EF4-FFF2-40B4-BE49-F238E27FC236}">
                <a16:creationId xmlns:a16="http://schemas.microsoft.com/office/drawing/2014/main" id="{A70ED67C-87BC-684C-8C3D-E0313A451539}"/>
              </a:ext>
            </a:extLst>
          </p:cNvPr>
          <p:cNvSpPr>
            <a:spLocks noGrp="1"/>
          </p:cNvSpPr>
          <p:nvPr>
            <p:ph type="title"/>
          </p:nvPr>
        </p:nvSpPr>
        <p:spPr>
          <a:xfrm>
            <a:off x="315142" y="320678"/>
            <a:ext cx="6717425" cy="1017672"/>
          </a:xfrm>
        </p:spPr>
        <p:txBody>
          <a:bodyPr>
            <a:normAutofit fontScale="90000"/>
          </a:bodyPr>
          <a:lstStyle/>
          <a:p>
            <a:r>
              <a:rPr lang="en-US" dirty="0"/>
              <a:t>Remember This!</a:t>
            </a:r>
            <a:br>
              <a:rPr lang="en-US" dirty="0"/>
            </a:br>
            <a:endParaRPr lang="en-US" dirty="0"/>
          </a:p>
        </p:txBody>
      </p:sp>
      <p:sp>
        <p:nvSpPr>
          <p:cNvPr id="4" name="Text Placeholder 3">
            <a:extLst>
              <a:ext uri="{FF2B5EF4-FFF2-40B4-BE49-F238E27FC236}">
                <a16:creationId xmlns:a16="http://schemas.microsoft.com/office/drawing/2014/main" id="{45B5869A-580B-7D4A-B660-AD56979C0B7C}"/>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F891165C-5F8E-0D4F-87EF-E85F08E84A8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3263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11DED2-7E96-DF85-44B3-B78BD572A554}"/>
              </a:ext>
            </a:extLst>
          </p:cNvPr>
          <p:cNvSpPr>
            <a:spLocks noGrp="1"/>
          </p:cNvSpPr>
          <p:nvPr>
            <p:ph idx="1"/>
          </p:nvPr>
        </p:nvSpPr>
        <p:spPr/>
        <p:txBody>
          <a:bodyPr>
            <a:normAutofit/>
          </a:bodyPr>
          <a:lstStyle/>
          <a:p>
            <a:pPr algn="ctr"/>
            <a:endParaRPr lang="en-US" sz="5400" b="1" dirty="0"/>
          </a:p>
          <a:p>
            <a:pPr algn="ctr"/>
            <a:r>
              <a:rPr lang="en-US" sz="5400" b="1" dirty="0">
                <a:solidFill>
                  <a:srgbClr val="FF0000"/>
                </a:solidFill>
              </a:rPr>
              <a:t>30</a:t>
            </a:r>
            <a:r>
              <a:rPr lang="en-US" sz="5400" b="1" dirty="0"/>
              <a:t> – 2 – Can Do!</a:t>
            </a:r>
          </a:p>
          <a:p>
            <a:pPr algn="ctr"/>
            <a:endParaRPr lang="en-US" sz="2000" b="1" dirty="0"/>
          </a:p>
        </p:txBody>
      </p:sp>
      <p:sp>
        <p:nvSpPr>
          <p:cNvPr id="3" name="Title 2">
            <a:extLst>
              <a:ext uri="{FF2B5EF4-FFF2-40B4-BE49-F238E27FC236}">
                <a16:creationId xmlns:a16="http://schemas.microsoft.com/office/drawing/2014/main" id="{F5D1710F-E8A1-6C47-70EF-60B46756E27C}"/>
              </a:ext>
            </a:extLst>
          </p:cNvPr>
          <p:cNvSpPr>
            <a:spLocks noGrp="1"/>
          </p:cNvSpPr>
          <p:nvPr>
            <p:ph type="title"/>
          </p:nvPr>
        </p:nvSpPr>
        <p:spPr/>
        <p:txBody>
          <a:bodyPr/>
          <a:lstStyle/>
          <a:p>
            <a:r>
              <a:rPr lang="en-US" dirty="0"/>
              <a:t>Remember This!</a:t>
            </a:r>
          </a:p>
        </p:txBody>
      </p:sp>
      <p:sp>
        <p:nvSpPr>
          <p:cNvPr id="4" name="Text Placeholder 3">
            <a:extLst>
              <a:ext uri="{FF2B5EF4-FFF2-40B4-BE49-F238E27FC236}">
                <a16:creationId xmlns:a16="http://schemas.microsoft.com/office/drawing/2014/main" id="{5F970928-6914-A140-2C41-A74F049F9938}"/>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787D47FE-BC91-9DAF-D8F1-A3BAE82BB9BF}"/>
              </a:ext>
            </a:extLst>
          </p:cNvPr>
          <p:cNvSpPr>
            <a:spLocks noGrp="1"/>
          </p:cNvSpPr>
          <p:nvPr>
            <p:ph type="body" sz="quarter" idx="11"/>
          </p:nvPr>
        </p:nvSpPr>
        <p:spPr/>
        <p:txBody>
          <a:bodyPr/>
          <a:lstStyle/>
          <a:p>
            <a:endParaRPr lang="en-US"/>
          </a:p>
        </p:txBody>
      </p:sp>
      <p:sp>
        <p:nvSpPr>
          <p:cNvPr id="6" name="Content Placeholder 5">
            <a:extLst>
              <a:ext uri="{FF2B5EF4-FFF2-40B4-BE49-F238E27FC236}">
                <a16:creationId xmlns:a16="http://schemas.microsoft.com/office/drawing/2014/main" id="{9A01D4C6-790C-3AF5-72E5-352335499FA2}"/>
              </a:ext>
            </a:extLst>
          </p:cNvPr>
          <p:cNvSpPr>
            <a:spLocks noGrp="1"/>
          </p:cNvSpPr>
          <p:nvPr>
            <p:ph sz="quarter" idx="12"/>
          </p:nvPr>
        </p:nvSpPr>
        <p:spPr/>
        <p:txBody>
          <a:bodyPr/>
          <a:lstStyle/>
          <a:p>
            <a:endParaRPr lang="en-US"/>
          </a:p>
        </p:txBody>
      </p:sp>
    </p:spTree>
    <p:extLst>
      <p:ext uri="{BB962C8B-B14F-4D97-AF65-F5344CB8AC3E}">
        <p14:creationId xmlns:p14="http://schemas.microsoft.com/office/powerpoint/2010/main" val="3044360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p:txBody>
          <a:bodyPr/>
          <a:lstStyle/>
          <a:p>
            <a:r>
              <a:rPr lang="en-US" dirty="0"/>
              <a:t>Opening the Airway</a:t>
            </a:r>
          </a:p>
        </p:txBody>
      </p:sp>
      <p:pic>
        <p:nvPicPr>
          <p:cNvPr id="8" name="Picture 7" descr="Diagram depicting the respiratory system, which includes the nasal cavity, pharynx, epiglottis, larynx, trachea, bronchus, lungs, diaphragm, and pleural cavity. ">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482" y="1661746"/>
            <a:ext cx="4653037" cy="4206020"/>
          </a:xfrm>
          <a:prstGeom prst="rect">
            <a:avLst/>
          </a:prstGeom>
        </p:spPr>
      </p:pic>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r>
              <a:rPr lang="en-US" dirty="0"/>
              <a:t>PM 3-6</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r>
              <a:rPr lang="en-US" dirty="0"/>
              <a:t>3-14</a:t>
            </a:r>
          </a:p>
        </p:txBody>
      </p:sp>
    </p:spTree>
    <p:extLst>
      <p:ext uri="{BB962C8B-B14F-4D97-AF65-F5344CB8AC3E}">
        <p14:creationId xmlns:p14="http://schemas.microsoft.com/office/powerpoint/2010/main" val="1603974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d: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d:import namespace="cd7a79f3-a22f-4b0a-abe2-9eca9b7c463e"/>
    <xsd:import namespace="ec9525e3-0e26-41e5-be28-2227dc64c8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DD7AE4-83D3-421C-A1C5-EED6632DACD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3.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CERTPPTTmplt</Template>
  <TotalTime>6560</TotalTime>
  <Words>2680</Words>
  <Application>Microsoft Macintosh PowerPoint</Application>
  <PresentationFormat>On-screen Show (4:3)</PresentationFormat>
  <Paragraphs>504</Paragraphs>
  <Slides>59</Slides>
  <Notes>25</Notes>
  <HiddenSlides>2</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59</vt:i4>
      </vt:variant>
    </vt:vector>
  </HeadingPairs>
  <TitlesOfParts>
    <vt:vector size="65" baseType="lpstr">
      <vt:lpstr>Arial</vt:lpstr>
      <vt:lpstr>Calibri</vt:lpstr>
      <vt:lpstr>Calibri Light</vt:lpstr>
      <vt:lpstr>Wingdings</vt:lpstr>
      <vt:lpstr>Office Theme</vt:lpstr>
      <vt:lpstr>1_Office Theme</vt:lpstr>
      <vt:lpstr>Unit 3: Disaster Medical Operations - Part 1</vt:lpstr>
      <vt:lpstr>Review</vt:lpstr>
      <vt:lpstr>Unit 3 Objectives</vt:lpstr>
      <vt:lpstr>Assumptions</vt:lpstr>
      <vt:lpstr>Safety Considerations</vt:lpstr>
      <vt:lpstr>Approaching the Patient</vt:lpstr>
      <vt:lpstr>Remember This! </vt:lpstr>
      <vt:lpstr>Remember This!</vt:lpstr>
      <vt:lpstr>Opening the Airway</vt:lpstr>
      <vt:lpstr>Open vs. Obstructed Airway</vt:lpstr>
      <vt:lpstr>Head Tilt / Chin Lift</vt:lpstr>
      <vt:lpstr>Jaw-thrust Maneuver</vt:lpstr>
      <vt:lpstr>Positioning a Conscious Patient</vt:lpstr>
      <vt:lpstr>Positioning an Unconscious Patient</vt:lpstr>
      <vt:lpstr>Recovery Position</vt:lpstr>
      <vt:lpstr>Exercise 3.2</vt:lpstr>
      <vt:lpstr>Remember This!</vt:lpstr>
      <vt:lpstr>Life-Threatening Bleeding</vt:lpstr>
      <vt:lpstr>Stages of Severe Bleeding</vt:lpstr>
      <vt:lpstr>Types of Bleeding</vt:lpstr>
      <vt:lpstr>Types of Bleeding (image)</vt:lpstr>
      <vt:lpstr>Controlling Bleeding: Direct Pressure</vt:lpstr>
      <vt:lpstr>Controlling Bleeding: Tourniquets &amp; Israeli Bandage</vt:lpstr>
      <vt:lpstr>Exercise 3.1</vt:lpstr>
      <vt:lpstr>Remember This!</vt:lpstr>
      <vt:lpstr>Shock</vt:lpstr>
      <vt:lpstr>Maintaining Body Temperature</vt:lpstr>
      <vt:lpstr>Break</vt:lpstr>
      <vt:lpstr>STaRT</vt:lpstr>
      <vt:lpstr>What is Triage?</vt:lpstr>
      <vt:lpstr>PowerPoint Presentation</vt:lpstr>
      <vt:lpstr>Triage</vt:lpstr>
      <vt:lpstr>Rescuer Safety During Triage</vt:lpstr>
      <vt:lpstr>Triage Process</vt:lpstr>
      <vt:lpstr>Triage Pitfalls</vt:lpstr>
      <vt:lpstr>Activity Time</vt:lpstr>
      <vt:lpstr>Triage Evaluation = RPM </vt:lpstr>
      <vt:lpstr>Providing Comfort</vt:lpstr>
      <vt:lpstr>Break</vt:lpstr>
      <vt:lpstr>Treating Burns</vt:lpstr>
      <vt:lpstr>Burn Severity</vt:lpstr>
      <vt:lpstr>Burn Classifications</vt:lpstr>
      <vt:lpstr>Treatment for Chemical Burns</vt:lpstr>
      <vt:lpstr>Inhalation Burns</vt:lpstr>
      <vt:lpstr>Wound Care</vt:lpstr>
      <vt:lpstr>Rules of Dressing</vt:lpstr>
      <vt:lpstr>Signs of Infection</vt:lpstr>
      <vt:lpstr>Amputations</vt:lpstr>
      <vt:lpstr>Impaled Objects</vt:lpstr>
      <vt:lpstr>Fractures, Dislocations, Sprains, Strains</vt:lpstr>
      <vt:lpstr>Types of Fractures (1 of 2)</vt:lpstr>
      <vt:lpstr>Types of Closed Fractures (2 of 2)</vt:lpstr>
      <vt:lpstr>Treating Open Fractures</vt:lpstr>
      <vt:lpstr>Dislocations &amp; Sprains</vt:lpstr>
      <vt:lpstr>Treatment</vt:lpstr>
      <vt:lpstr>Splinting</vt:lpstr>
      <vt:lpstr>Demonstration &amp; Practice</vt:lpstr>
      <vt:lpstr>Unit Summary (Unit 3)</vt:lpstr>
      <vt:lpstr>Homework Assignment (Unit 3)</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David Kendall</dc:creator>
  <cp:keywords/>
  <dc:description/>
  <cp:lastModifiedBy>Microsoft Office User</cp:lastModifiedBy>
  <cp:revision>798</cp:revision>
  <dcterms:created xsi:type="dcterms:W3CDTF">2019-04-19T15:08:43Z</dcterms:created>
  <dcterms:modified xsi:type="dcterms:W3CDTF">2024-02-25T22:09:01Z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